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2"/>
  </p:notesMasterIdLst>
  <p:sldIdLst>
    <p:sldId id="256" r:id="rId2"/>
    <p:sldId id="257" r:id="rId3"/>
    <p:sldId id="266" r:id="rId4"/>
    <p:sldId id="308" r:id="rId5"/>
    <p:sldId id="279" r:id="rId6"/>
    <p:sldId id="307" r:id="rId7"/>
    <p:sldId id="282" r:id="rId8"/>
    <p:sldId id="259" r:id="rId9"/>
    <p:sldId id="273" r:id="rId10"/>
    <p:sldId id="274" r:id="rId11"/>
    <p:sldId id="276" r:id="rId12"/>
    <p:sldId id="277" r:id="rId13"/>
    <p:sldId id="281" r:id="rId14"/>
    <p:sldId id="278" r:id="rId15"/>
    <p:sldId id="260" r:id="rId16"/>
    <p:sldId id="269" r:id="rId17"/>
    <p:sldId id="261" r:id="rId18"/>
    <p:sldId id="293" r:id="rId19"/>
    <p:sldId id="306" r:id="rId20"/>
    <p:sldId id="286" r:id="rId21"/>
    <p:sldId id="287" r:id="rId22"/>
    <p:sldId id="289" r:id="rId23"/>
    <p:sldId id="290" r:id="rId24"/>
    <p:sldId id="291" r:id="rId25"/>
    <p:sldId id="264" r:id="rId26"/>
    <p:sldId id="296" r:id="rId27"/>
    <p:sldId id="294" r:id="rId28"/>
    <p:sldId id="297" r:id="rId29"/>
    <p:sldId id="298" r:id="rId30"/>
    <p:sldId id="299" r:id="rId31"/>
    <p:sldId id="301" r:id="rId32"/>
    <p:sldId id="303" r:id="rId33"/>
    <p:sldId id="304" r:id="rId34"/>
    <p:sldId id="302" r:id="rId35"/>
    <p:sldId id="305" r:id="rId36"/>
    <p:sldId id="300" r:id="rId37"/>
    <p:sldId id="265" r:id="rId38"/>
    <p:sldId id="270" r:id="rId39"/>
    <p:sldId id="271" r:id="rId40"/>
    <p:sldId id="263" r:id="rId41"/>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j-lt"/>
        <a:ea typeface="+mj-ea"/>
        <a:cs typeface="+mj-cs"/>
        <a:sym typeface="Helvetica Light"/>
      </a:defRPr>
    </a:lvl1pPr>
    <a:lvl2pPr marL="0" marR="0" indent="2286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j-lt"/>
        <a:ea typeface="+mj-ea"/>
        <a:cs typeface="+mj-cs"/>
        <a:sym typeface="Helvetica Light"/>
      </a:defRPr>
    </a:lvl2pPr>
    <a:lvl3pPr marL="0" marR="0" indent="4572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j-lt"/>
        <a:ea typeface="+mj-ea"/>
        <a:cs typeface="+mj-cs"/>
        <a:sym typeface="Helvetica Light"/>
      </a:defRPr>
    </a:lvl3pPr>
    <a:lvl4pPr marL="0" marR="0" indent="6858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j-lt"/>
        <a:ea typeface="+mj-ea"/>
        <a:cs typeface="+mj-cs"/>
        <a:sym typeface="Helvetica Light"/>
      </a:defRPr>
    </a:lvl4pPr>
    <a:lvl5pPr marL="0" marR="0" indent="9144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j-lt"/>
        <a:ea typeface="+mj-ea"/>
        <a:cs typeface="+mj-cs"/>
        <a:sym typeface="Helvetica Light"/>
      </a:defRPr>
    </a:lvl5pPr>
    <a:lvl6pPr marL="0" marR="0" indent="11430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j-lt"/>
        <a:ea typeface="+mj-ea"/>
        <a:cs typeface="+mj-cs"/>
        <a:sym typeface="Helvetica Light"/>
      </a:defRPr>
    </a:lvl6pPr>
    <a:lvl7pPr marL="0" marR="0" indent="13716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j-lt"/>
        <a:ea typeface="+mj-ea"/>
        <a:cs typeface="+mj-cs"/>
        <a:sym typeface="Helvetica Light"/>
      </a:defRPr>
    </a:lvl7pPr>
    <a:lvl8pPr marL="0" marR="0" indent="16002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j-lt"/>
        <a:ea typeface="+mj-ea"/>
        <a:cs typeface="+mj-cs"/>
        <a:sym typeface="Helvetica Light"/>
      </a:defRPr>
    </a:lvl8pPr>
    <a:lvl9pPr marL="0" marR="0" indent="18288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j-lt"/>
        <a:ea typeface="+mj-ea"/>
        <a:cs typeface="+mj-cs"/>
        <a:sym typeface="Helvetica Light"/>
      </a:defRPr>
    </a:lvl9pPr>
  </p:defaultTextStyle>
  <p:extLst>
    <p:ext uri="{EFAFB233-063F-42B5-8137-9DF3F51BA10A}">
      <p15:sldGuideLst xmlns:p15="http://schemas.microsoft.com/office/powerpoint/2012/main">
        <p15:guide id="1" orient="horz" pos="4320">
          <p15:clr>
            <a:srgbClr val="A4A3A4"/>
          </p15:clr>
        </p15:guide>
        <p15:guide id="2" pos="76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D7BAB"/>
    <a:srgbClr val="4D7DBB"/>
    <a:srgbClr val="00AA6C"/>
    <a:srgbClr val="34E0A1"/>
    <a:srgbClr val="E6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Ref idx="maj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Ref idx="maj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a:tcStyle>
        <a:tcBdr/>
        <a:fill>
          <a:solidFill>
            <a:srgbClr val="C3C2C2"/>
          </a:solidFill>
        </a:fill>
      </a:tcStyle>
    </a:band2H>
    <a:firstCol>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Ref idx="maj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inimized">
    <p:restoredLeft sz="11781"/>
    <p:restoredTop sz="94650"/>
  </p:normalViewPr>
  <p:slideViewPr>
    <p:cSldViewPr snapToGrid="0">
      <p:cViewPr varScale="1">
        <p:scale>
          <a:sx n="60" d="100"/>
          <a:sy n="60" d="100"/>
        </p:scale>
        <p:origin x="1152" y="184"/>
      </p:cViewPr>
      <p:guideLst>
        <p:guide orient="horz" pos="4320"/>
        <p:guide pos="76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charts/_rels/chart1.xml.rels><?xml version="1.0" encoding="UTF-8" standalone="yes"?>
<Relationships xmlns="http://schemas.openxmlformats.org/package/2006/relationships"><Relationship Id="rId3" Type="http://schemas.openxmlformats.org/officeDocument/2006/relationships/oleObject" Target="file:///D:\Downloads\dist.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D:\Downloads\dist.xlsx"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Лист1!$B$2</c:f>
              <c:strCache>
                <c:ptCount val="1"/>
                <c:pt idx="0">
                  <c:v>Столбец2</c:v>
                </c:pt>
              </c:strCache>
            </c:strRef>
          </c:tx>
          <c:spPr>
            <a:solidFill>
              <a:schemeClr val="accent1"/>
            </a:solidFill>
            <a:ln>
              <a:noFill/>
            </a:ln>
            <a:effectLst/>
          </c:spPr>
          <c:invertIfNegative val="0"/>
          <c:dPt>
            <c:idx val="0"/>
            <c:invertIfNegative val="0"/>
            <c:bubble3D val="0"/>
            <c:spPr>
              <a:solidFill>
                <a:schemeClr val="bg1">
                  <a:lumMod val="65000"/>
                </a:schemeClr>
              </a:solidFill>
              <a:ln>
                <a:noFill/>
              </a:ln>
              <a:effectLst/>
            </c:spPr>
            <c:extLst>
              <c:ext xmlns:c16="http://schemas.microsoft.com/office/drawing/2014/chart" uri="{C3380CC4-5D6E-409C-BE32-E72D297353CC}">
                <c16:uniqueId val="{00000001-57B1-44A9-AA4B-7C6FF0230D4A}"/>
              </c:ext>
            </c:extLst>
          </c:dPt>
          <c:dPt>
            <c:idx val="1"/>
            <c:invertIfNegative val="0"/>
            <c:bubble3D val="0"/>
            <c:spPr>
              <a:solidFill>
                <a:schemeClr val="accent1">
                  <a:lumMod val="40000"/>
                  <a:lumOff val="60000"/>
                </a:schemeClr>
              </a:solidFill>
              <a:ln>
                <a:noFill/>
              </a:ln>
              <a:effectLst/>
            </c:spPr>
            <c:extLst>
              <c:ext xmlns:c16="http://schemas.microsoft.com/office/drawing/2014/chart" uri="{C3380CC4-5D6E-409C-BE32-E72D297353CC}">
                <c16:uniqueId val="{00000003-57B1-44A9-AA4B-7C6FF0230D4A}"/>
              </c:ext>
            </c:extLst>
          </c:dPt>
          <c:dPt>
            <c:idx val="2"/>
            <c:invertIfNegative val="0"/>
            <c:bubble3D val="0"/>
            <c:spPr>
              <a:solidFill>
                <a:schemeClr val="accent1">
                  <a:lumMod val="60000"/>
                  <a:lumOff val="40000"/>
                </a:schemeClr>
              </a:solidFill>
              <a:ln>
                <a:noFill/>
              </a:ln>
              <a:effectLst/>
            </c:spPr>
            <c:extLst>
              <c:ext xmlns:c16="http://schemas.microsoft.com/office/drawing/2014/chart" uri="{C3380CC4-5D6E-409C-BE32-E72D297353CC}">
                <c16:uniqueId val="{00000005-57B1-44A9-AA4B-7C6FF0230D4A}"/>
              </c:ext>
            </c:extLst>
          </c:dPt>
          <c:dPt>
            <c:idx val="3"/>
            <c:invertIfNegative val="0"/>
            <c:bubble3D val="0"/>
            <c:spPr>
              <a:solidFill>
                <a:schemeClr val="accent1"/>
              </a:solidFill>
              <a:ln>
                <a:noFill/>
              </a:ln>
              <a:effectLst/>
            </c:spPr>
            <c:extLst>
              <c:ext xmlns:c16="http://schemas.microsoft.com/office/drawing/2014/chart" uri="{C3380CC4-5D6E-409C-BE32-E72D297353CC}">
                <c16:uniqueId val="{00000007-57B1-44A9-AA4B-7C6FF0230D4A}"/>
              </c:ext>
            </c:extLst>
          </c:dPt>
          <c:dPt>
            <c:idx val="4"/>
            <c:invertIfNegative val="0"/>
            <c:bubble3D val="0"/>
            <c:spPr>
              <a:solidFill>
                <a:schemeClr val="accent1">
                  <a:lumMod val="75000"/>
                </a:schemeClr>
              </a:solidFill>
              <a:ln>
                <a:noFill/>
              </a:ln>
              <a:effectLst/>
            </c:spPr>
            <c:extLst>
              <c:ext xmlns:c16="http://schemas.microsoft.com/office/drawing/2014/chart" uri="{C3380CC4-5D6E-409C-BE32-E72D297353CC}">
                <c16:uniqueId val="{00000009-57B1-44A9-AA4B-7C6FF0230D4A}"/>
              </c:ext>
            </c:extLst>
          </c:dPt>
          <c:cat>
            <c:strRef>
              <c:f>Лист1!$A$3:$A$7</c:f>
              <c:strCache>
                <c:ptCount val="5"/>
                <c:pt idx="0">
                  <c:v>Other</c:v>
                </c:pt>
                <c:pt idx="1">
                  <c:v>Tourism</c:v>
                </c:pt>
                <c:pt idx="2">
                  <c:v>e-Documents</c:v>
                </c:pt>
                <c:pt idx="3">
                  <c:v>e-Commerce</c:v>
                </c:pt>
                <c:pt idx="4">
                  <c:v>Film</c:v>
                </c:pt>
              </c:strCache>
            </c:strRef>
          </c:cat>
          <c:val>
            <c:numRef>
              <c:f>Лист1!$B$3:$B$7</c:f>
              <c:numCache>
                <c:formatCode>General</c:formatCode>
                <c:ptCount val="5"/>
                <c:pt idx="0">
                  <c:v>6</c:v>
                </c:pt>
                <c:pt idx="1">
                  <c:v>9</c:v>
                </c:pt>
                <c:pt idx="2">
                  <c:v>16</c:v>
                </c:pt>
                <c:pt idx="3">
                  <c:v>23</c:v>
                </c:pt>
                <c:pt idx="4">
                  <c:v>36</c:v>
                </c:pt>
              </c:numCache>
            </c:numRef>
          </c:val>
          <c:extLst>
            <c:ext xmlns:c16="http://schemas.microsoft.com/office/drawing/2014/chart" uri="{C3380CC4-5D6E-409C-BE32-E72D297353CC}">
              <c16:uniqueId val="{0000000A-57B1-44A9-AA4B-7C6FF0230D4A}"/>
            </c:ext>
          </c:extLst>
        </c:ser>
        <c:dLbls>
          <c:showLegendKey val="0"/>
          <c:showVal val="0"/>
          <c:showCatName val="0"/>
          <c:showSerName val="0"/>
          <c:showPercent val="0"/>
          <c:showBubbleSize val="0"/>
        </c:dLbls>
        <c:gapWidth val="63"/>
        <c:axId val="442215240"/>
        <c:axId val="383159360"/>
      </c:barChart>
      <c:catAx>
        <c:axId val="442215240"/>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4000" b="0" i="0" u="none" strike="noStrike" kern="1200" baseline="0">
                <a:solidFill>
                  <a:schemeClr val="accent1">
                    <a:lumMod val="50000"/>
                  </a:schemeClr>
                </a:solidFill>
                <a:latin typeface="+mn-lt"/>
                <a:ea typeface="+mn-ea"/>
                <a:cs typeface="+mn-cs"/>
              </a:defRPr>
            </a:pPr>
            <a:endParaRPr lang="en-RU"/>
          </a:p>
        </c:txPr>
        <c:crossAx val="383159360"/>
        <c:crosses val="autoZero"/>
        <c:auto val="1"/>
        <c:lblAlgn val="ctr"/>
        <c:lblOffset val="100"/>
        <c:noMultiLvlLbl val="0"/>
      </c:catAx>
      <c:valAx>
        <c:axId val="383159360"/>
        <c:scaling>
          <c:orientation val="minMax"/>
          <c:max val="36"/>
          <c:min val="0"/>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3200" b="0" i="0" u="none" strike="noStrike" kern="1200" baseline="0">
                <a:solidFill>
                  <a:schemeClr val="accent1">
                    <a:lumMod val="50000"/>
                  </a:schemeClr>
                </a:solidFill>
                <a:latin typeface="+mn-lt"/>
                <a:ea typeface="+mn-ea"/>
                <a:cs typeface="+mn-cs"/>
              </a:defRPr>
            </a:pPr>
            <a:endParaRPr lang="en-RU"/>
          </a:p>
        </c:txPr>
        <c:crossAx val="44221524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19050">
      <a:solidFill>
        <a:schemeClr val="accent1">
          <a:lumMod val="50000"/>
        </a:schemeClr>
      </a:solidFill>
    </a:ln>
    <a:effectLst/>
  </c:spPr>
  <c:txPr>
    <a:bodyPr/>
    <a:lstStyle/>
    <a:p>
      <a:pPr>
        <a:defRPr/>
      </a:pPr>
      <a:endParaRPr lang="en-RU"/>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3576557456790332E-2"/>
          <c:y val="4.223792500700272E-2"/>
          <c:w val="0.89777814285196711"/>
          <c:h val="0.84826830533212549"/>
        </c:manualLayout>
      </c:layout>
      <c:lineChart>
        <c:grouping val="standard"/>
        <c:varyColors val="0"/>
        <c:ser>
          <c:idx val="0"/>
          <c:order val="0"/>
          <c:spPr>
            <a:ln w="79375" cap="rnd">
              <a:solidFill>
                <a:schemeClr val="accent1"/>
              </a:solidFill>
              <a:round/>
            </a:ln>
            <a:effectLst/>
          </c:spPr>
          <c:marker>
            <c:symbol val="diamond"/>
            <c:size val="24"/>
            <c:spPr>
              <a:solidFill>
                <a:schemeClr val="accent1"/>
              </a:solidFill>
              <a:ln w="53975">
                <a:solidFill>
                  <a:schemeClr val="accent1"/>
                </a:solidFill>
              </a:ln>
              <a:effectLst/>
            </c:spPr>
          </c:marker>
          <c:dPt>
            <c:idx val="4"/>
            <c:marker>
              <c:symbol val="diamond"/>
              <c:size val="24"/>
              <c:spPr>
                <a:solidFill>
                  <a:srgbClr val="FF0000"/>
                </a:solidFill>
                <a:ln w="53975">
                  <a:solidFill>
                    <a:srgbClr val="FF0000"/>
                  </a:solidFill>
                </a:ln>
                <a:effectLst/>
              </c:spPr>
            </c:marker>
            <c:bubble3D val="0"/>
            <c:extLst>
              <c:ext xmlns:c16="http://schemas.microsoft.com/office/drawing/2014/chart" uri="{C3380CC4-5D6E-409C-BE32-E72D297353CC}">
                <c16:uniqueId val="{00000000-32F3-458D-88BE-FACF46E383DD}"/>
              </c:ext>
            </c:extLst>
          </c:dPt>
          <c:cat>
            <c:numRef>
              <c:f>Лист1!$A$35:$A$53</c:f>
              <c:numCache>
                <c:formatCode>General</c:formatCode>
                <c:ptCount val="19"/>
                <c:pt idx="0">
                  <c:v>2</c:v>
                </c:pt>
                <c:pt idx="1">
                  <c:v>3</c:v>
                </c:pt>
                <c:pt idx="2">
                  <c:v>4</c:v>
                </c:pt>
                <c:pt idx="3">
                  <c:v>5</c:v>
                </c:pt>
                <c:pt idx="4">
                  <c:v>6</c:v>
                </c:pt>
                <c:pt idx="5">
                  <c:v>7</c:v>
                </c:pt>
                <c:pt idx="6">
                  <c:v>8</c:v>
                </c:pt>
                <c:pt idx="7">
                  <c:v>9</c:v>
                </c:pt>
                <c:pt idx="8">
                  <c:v>10</c:v>
                </c:pt>
                <c:pt idx="9">
                  <c:v>11</c:v>
                </c:pt>
                <c:pt idx="10">
                  <c:v>12</c:v>
                </c:pt>
                <c:pt idx="11">
                  <c:v>13</c:v>
                </c:pt>
                <c:pt idx="12">
                  <c:v>14</c:v>
                </c:pt>
                <c:pt idx="13">
                  <c:v>15</c:v>
                </c:pt>
                <c:pt idx="14">
                  <c:v>16</c:v>
                </c:pt>
                <c:pt idx="15">
                  <c:v>17</c:v>
                </c:pt>
                <c:pt idx="16">
                  <c:v>18</c:v>
                </c:pt>
                <c:pt idx="17">
                  <c:v>19</c:v>
                </c:pt>
                <c:pt idx="18">
                  <c:v>20</c:v>
                </c:pt>
              </c:numCache>
            </c:numRef>
          </c:cat>
          <c:val>
            <c:numRef>
              <c:f>Лист1!$B$35:$B$53</c:f>
              <c:numCache>
                <c:formatCode>0.00</c:formatCode>
                <c:ptCount val="19"/>
                <c:pt idx="0">
                  <c:v>0.39500000000000002</c:v>
                </c:pt>
                <c:pt idx="1">
                  <c:v>0.39800000000000002</c:v>
                </c:pt>
                <c:pt idx="2">
                  <c:v>0.44400000000000001</c:v>
                </c:pt>
                <c:pt idx="3">
                  <c:v>0.45800000000000002</c:v>
                </c:pt>
                <c:pt idx="4">
                  <c:v>0.51900000000000002</c:v>
                </c:pt>
                <c:pt idx="5">
                  <c:v>0.51</c:v>
                </c:pt>
                <c:pt idx="6">
                  <c:v>0.48699999999999999</c:v>
                </c:pt>
                <c:pt idx="7">
                  <c:v>0.50700000000000001</c:v>
                </c:pt>
                <c:pt idx="8">
                  <c:v>0.48699999999999999</c:v>
                </c:pt>
                <c:pt idx="9">
                  <c:v>0.51600000000000001</c:v>
                </c:pt>
                <c:pt idx="10">
                  <c:v>0.504</c:v>
                </c:pt>
                <c:pt idx="11">
                  <c:v>0.49399999999999999</c:v>
                </c:pt>
                <c:pt idx="12">
                  <c:v>0.505</c:v>
                </c:pt>
                <c:pt idx="13">
                  <c:v>0.48</c:v>
                </c:pt>
                <c:pt idx="14">
                  <c:v>0.53400000000000003</c:v>
                </c:pt>
                <c:pt idx="15">
                  <c:v>0.53300000000000003</c:v>
                </c:pt>
                <c:pt idx="16">
                  <c:v>0.47699999999999998</c:v>
                </c:pt>
                <c:pt idx="17">
                  <c:v>0.51500000000000001</c:v>
                </c:pt>
                <c:pt idx="18">
                  <c:v>0.49099999999999999</c:v>
                </c:pt>
              </c:numCache>
            </c:numRef>
          </c:val>
          <c:smooth val="0"/>
          <c:extLst>
            <c:ext xmlns:c16="http://schemas.microsoft.com/office/drawing/2014/chart" uri="{C3380CC4-5D6E-409C-BE32-E72D297353CC}">
              <c16:uniqueId val="{00000001-32F3-458D-88BE-FACF46E383DD}"/>
            </c:ext>
          </c:extLst>
        </c:ser>
        <c:dLbls>
          <c:showLegendKey val="0"/>
          <c:showVal val="0"/>
          <c:showCatName val="0"/>
          <c:showSerName val="0"/>
          <c:showPercent val="0"/>
          <c:showBubbleSize val="0"/>
        </c:dLbls>
        <c:marker val="1"/>
        <c:smooth val="0"/>
        <c:axId val="367633120"/>
        <c:axId val="367633448"/>
      </c:lineChart>
      <c:catAx>
        <c:axId val="3676331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3600" b="0" i="0" u="none" strike="noStrike" kern="1200" baseline="0">
                <a:solidFill>
                  <a:schemeClr val="accent1">
                    <a:lumMod val="50000"/>
                  </a:schemeClr>
                </a:solidFill>
                <a:latin typeface="Arial Narrow" panose="020B0606020202030204" pitchFamily="34" charset="0"/>
                <a:ea typeface="+mn-ea"/>
                <a:cs typeface="+mn-cs"/>
              </a:defRPr>
            </a:pPr>
            <a:endParaRPr lang="en-RU"/>
          </a:p>
        </c:txPr>
        <c:crossAx val="367633448"/>
        <c:crosses val="autoZero"/>
        <c:auto val="1"/>
        <c:lblAlgn val="ctr"/>
        <c:lblOffset val="100"/>
        <c:noMultiLvlLbl val="0"/>
      </c:catAx>
      <c:valAx>
        <c:axId val="367633448"/>
        <c:scaling>
          <c:orientation val="minMax"/>
          <c:min val="0.39000000000000007"/>
        </c:scaling>
        <c:delete val="0"/>
        <c:axPos val="l"/>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3600" b="0" i="0" u="none" strike="noStrike" kern="1200" baseline="0">
                <a:solidFill>
                  <a:schemeClr val="accent1">
                    <a:lumMod val="50000"/>
                  </a:schemeClr>
                </a:solidFill>
                <a:latin typeface="Arial Narrow" panose="020B0606020202030204" pitchFamily="34" charset="0"/>
                <a:ea typeface="+mn-ea"/>
                <a:cs typeface="+mn-cs"/>
              </a:defRPr>
            </a:pPr>
            <a:endParaRPr lang="en-RU"/>
          </a:p>
        </c:txPr>
        <c:crossAx val="36763312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28575">
      <a:solidFill>
        <a:schemeClr val="accent1">
          <a:lumMod val="50000"/>
        </a:schemeClr>
      </a:solidFill>
    </a:ln>
    <a:effectLst/>
  </c:spPr>
  <c:txPr>
    <a:bodyPr/>
    <a:lstStyle/>
    <a:p>
      <a:pPr>
        <a:defRPr/>
      </a:pPr>
      <a:endParaRPr lang="en-RU"/>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8" name="Shape 48"/>
          <p:cNvSpPr>
            <a:spLocks noGrp="1" noRot="1" noChangeAspect="1"/>
          </p:cNvSpPr>
          <p:nvPr>
            <p:ph type="sldImg"/>
          </p:nvPr>
        </p:nvSpPr>
        <p:spPr>
          <a:xfrm>
            <a:off x="1143000" y="685800"/>
            <a:ext cx="4572000" cy="3429000"/>
          </a:xfrm>
          <a:prstGeom prst="rect">
            <a:avLst/>
          </a:prstGeom>
        </p:spPr>
        <p:txBody>
          <a:bodyPr/>
          <a:lstStyle/>
          <a:p>
            <a:endParaRPr/>
          </a:p>
        </p:txBody>
      </p:sp>
      <p:sp>
        <p:nvSpPr>
          <p:cNvPr id="49" name="Shape 49"/>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2098052276"/>
      </p:ext>
    </p:extLst>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endParaRPr lang="ru-RU" dirty="0"/>
          </a:p>
        </p:txBody>
      </p:sp>
    </p:spTree>
    <p:extLst>
      <p:ext uri="{BB962C8B-B14F-4D97-AF65-F5344CB8AC3E}">
        <p14:creationId xmlns:p14="http://schemas.microsoft.com/office/powerpoint/2010/main" val="6168443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RU" dirty="0"/>
          </a:p>
        </p:txBody>
      </p:sp>
    </p:spTree>
    <p:extLst>
      <p:ext uri="{BB962C8B-B14F-4D97-AF65-F5344CB8AC3E}">
        <p14:creationId xmlns:p14="http://schemas.microsoft.com/office/powerpoint/2010/main" val="10075929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endParaRPr lang="ru-RU" dirty="0"/>
          </a:p>
        </p:txBody>
      </p:sp>
    </p:spTree>
    <p:extLst>
      <p:ext uri="{BB962C8B-B14F-4D97-AF65-F5344CB8AC3E}">
        <p14:creationId xmlns:p14="http://schemas.microsoft.com/office/powerpoint/2010/main" val="28204590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Заголовок и подзаголовок">
    <p:spTree>
      <p:nvGrpSpPr>
        <p:cNvPr id="1" name=""/>
        <p:cNvGrpSpPr/>
        <p:nvPr/>
      </p:nvGrpSpPr>
      <p:grpSpPr>
        <a:xfrm>
          <a:off x="0" y="0"/>
          <a:ext cx="0" cy="0"/>
          <a:chOff x="0" y="0"/>
          <a:chExt cx="0" cy="0"/>
        </a:xfrm>
      </p:grpSpPr>
      <p:sp>
        <p:nvSpPr>
          <p:cNvPr id="6" name="Прямоугольник"/>
          <p:cNvSpPr/>
          <p:nvPr/>
        </p:nvSpPr>
        <p:spPr>
          <a:xfrm>
            <a:off x="5230254" y="-37339"/>
            <a:ext cx="19217708" cy="13716001"/>
          </a:xfrm>
          <a:prstGeom prst="rect">
            <a:avLst/>
          </a:prstGeom>
          <a:solidFill>
            <a:srgbClr val="FFFFFF"/>
          </a:solidFill>
          <a:ln w="12700">
            <a:miter lim="400000"/>
          </a:ln>
        </p:spPr>
        <p:txBody>
          <a:bodyPr lIns="71437" tIns="71437" rIns="71437" bIns="71437" anchor="ctr"/>
          <a:lstStyle/>
          <a:p>
            <a:pPr>
              <a:defRPr sz="3200">
                <a:solidFill>
                  <a:srgbClr val="FFFFFF"/>
                </a:solidFill>
              </a:defRPr>
            </a:pPr>
            <a:endParaRPr/>
          </a:p>
        </p:txBody>
      </p:sp>
      <p:sp>
        <p:nvSpPr>
          <p:cNvPr id="7"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Заголовок — по центру">
    <p:bg>
      <p:bgPr>
        <a:solidFill>
          <a:srgbClr val="FFFFFF"/>
        </a:solidFill>
        <a:effectLst/>
      </p:bgPr>
    </p:bg>
    <p:spTree>
      <p:nvGrpSpPr>
        <p:cNvPr id="1" name=""/>
        <p:cNvGrpSpPr/>
        <p:nvPr/>
      </p:nvGrpSpPr>
      <p:grpSpPr>
        <a:xfrm>
          <a:off x="0" y="0"/>
          <a:ext cx="0" cy="0"/>
          <a:chOff x="0" y="0"/>
          <a:chExt cx="0" cy="0"/>
        </a:xfrm>
      </p:grpSpPr>
      <p:sp>
        <p:nvSpPr>
          <p:cNvPr id="14"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Фото — вертикально">
    <p:bg>
      <p:bgPr>
        <a:solidFill>
          <a:srgbClr val="FFFFFF"/>
        </a:solidFill>
        <a:effectLst/>
      </p:bgPr>
    </p:bg>
    <p:spTree>
      <p:nvGrpSpPr>
        <p:cNvPr id="1" name=""/>
        <p:cNvGrpSpPr/>
        <p:nvPr/>
      </p:nvGrpSpPr>
      <p:grpSpPr>
        <a:xfrm>
          <a:off x="0" y="0"/>
          <a:ext cx="0" cy="0"/>
          <a:chOff x="0" y="0"/>
          <a:chExt cx="0" cy="0"/>
        </a:xfrm>
      </p:grpSpPr>
      <p:sp>
        <p:nvSpPr>
          <p:cNvPr id="16" name="Изображение"/>
          <p:cNvSpPr>
            <a:spLocks noGrp="1"/>
          </p:cNvSpPr>
          <p:nvPr>
            <p:ph type="pic" sz="half" idx="13"/>
          </p:nvPr>
        </p:nvSpPr>
        <p:spPr>
          <a:xfrm>
            <a:off x="12495609" y="892968"/>
            <a:ext cx="7500938" cy="11572876"/>
          </a:xfrm>
          <a:prstGeom prst="rect">
            <a:avLst/>
          </a:prstGeom>
        </p:spPr>
        <p:txBody>
          <a:bodyPr lIns="91439" tIns="45719" rIns="91439" bIns="45719" anchor="t">
            <a:noAutofit/>
          </a:bodyPr>
          <a:lstStyle/>
          <a:p>
            <a:endParaRPr/>
          </a:p>
        </p:txBody>
      </p:sp>
      <p:sp>
        <p:nvSpPr>
          <p:cNvPr id="17" name="Текст заголовка"/>
          <p:cNvSpPr txBox="1">
            <a:spLocks noGrp="1"/>
          </p:cNvSpPr>
          <p:nvPr>
            <p:ph type="title"/>
          </p:nvPr>
        </p:nvSpPr>
        <p:spPr>
          <a:xfrm>
            <a:off x="4387453" y="892968"/>
            <a:ext cx="7500938" cy="5607845"/>
          </a:xfrm>
          <a:prstGeom prst="rect">
            <a:avLst/>
          </a:prstGeom>
        </p:spPr>
        <p:txBody>
          <a:bodyPr anchor="b"/>
          <a:lstStyle>
            <a:lvl1pPr>
              <a:defRPr sz="8400"/>
            </a:lvl1pPr>
          </a:lstStyle>
          <a:p>
            <a:r>
              <a:t>Текст заголовка</a:t>
            </a:r>
          </a:p>
        </p:txBody>
      </p:sp>
      <p:sp>
        <p:nvSpPr>
          <p:cNvPr id="18" name="Уровень текста 1…"/>
          <p:cNvSpPr txBox="1">
            <a:spLocks noGrp="1"/>
          </p:cNvSpPr>
          <p:nvPr>
            <p:ph type="body" sz="quarter" idx="1"/>
          </p:nvPr>
        </p:nvSpPr>
        <p:spPr>
          <a:xfrm>
            <a:off x="4387453" y="6697265"/>
            <a:ext cx="7500938" cy="5768579"/>
          </a:xfrm>
          <a:prstGeom prst="rect">
            <a:avLst/>
          </a:prstGeom>
        </p:spPr>
        <p:txBody>
          <a:bodyPr anchor="t"/>
          <a:lstStyle>
            <a:lvl1pPr marL="0" indent="0" algn="ctr">
              <a:spcBef>
                <a:spcPts val="0"/>
              </a:spcBef>
              <a:buSzTx/>
              <a:buNone/>
              <a:defRPr sz="4400"/>
            </a:lvl1pPr>
            <a:lvl2pPr marL="0" indent="228600" algn="ctr">
              <a:spcBef>
                <a:spcPts val="0"/>
              </a:spcBef>
              <a:buSzTx/>
              <a:buNone/>
              <a:defRPr sz="4400"/>
            </a:lvl2pPr>
            <a:lvl3pPr marL="0" indent="457200" algn="ctr">
              <a:spcBef>
                <a:spcPts val="0"/>
              </a:spcBef>
              <a:buSzTx/>
              <a:buNone/>
              <a:defRPr sz="4400"/>
            </a:lvl3pPr>
            <a:lvl4pPr marL="0" indent="685800" algn="ctr">
              <a:spcBef>
                <a:spcPts val="0"/>
              </a:spcBef>
              <a:buSzTx/>
              <a:buNone/>
              <a:defRPr sz="4400"/>
            </a:lvl4pPr>
            <a:lvl5pPr marL="0" indent="914400" algn="ctr">
              <a:spcBef>
                <a:spcPts val="0"/>
              </a:spcBef>
              <a:buSzTx/>
              <a:buNone/>
              <a:defRPr sz="4400"/>
            </a:lvl5pPr>
          </a:lstStyle>
          <a:p>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19"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Заголовок — вверху">
    <p:spTree>
      <p:nvGrpSpPr>
        <p:cNvPr id="1" name=""/>
        <p:cNvGrpSpPr/>
        <p:nvPr/>
      </p:nvGrpSpPr>
      <p:grpSpPr>
        <a:xfrm>
          <a:off x="0" y="0"/>
          <a:ext cx="0" cy="0"/>
          <a:chOff x="0" y="0"/>
          <a:chExt cx="0" cy="0"/>
        </a:xfrm>
      </p:grpSpPr>
      <p:sp>
        <p:nvSpPr>
          <p:cNvPr id="21"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Заголовок, пункты и фото">
    <p:bg>
      <p:bgPr>
        <a:solidFill>
          <a:srgbClr val="FFFFFF"/>
        </a:solidFill>
        <a:effectLst/>
      </p:bgPr>
    </p:bg>
    <p:spTree>
      <p:nvGrpSpPr>
        <p:cNvPr id="1" name=""/>
        <p:cNvGrpSpPr/>
        <p:nvPr/>
      </p:nvGrpSpPr>
      <p:grpSpPr>
        <a:xfrm>
          <a:off x="0" y="0"/>
          <a:ext cx="0" cy="0"/>
          <a:chOff x="0" y="0"/>
          <a:chExt cx="0" cy="0"/>
        </a:xfrm>
      </p:grpSpPr>
      <p:sp>
        <p:nvSpPr>
          <p:cNvPr id="27" name="Изображение"/>
          <p:cNvSpPr>
            <a:spLocks noGrp="1"/>
          </p:cNvSpPr>
          <p:nvPr>
            <p:ph type="pic" sz="quarter" idx="13"/>
          </p:nvPr>
        </p:nvSpPr>
        <p:spPr>
          <a:xfrm>
            <a:off x="12495609" y="3661171"/>
            <a:ext cx="7500938" cy="8840392"/>
          </a:xfrm>
          <a:prstGeom prst="rect">
            <a:avLst/>
          </a:prstGeom>
        </p:spPr>
        <p:txBody>
          <a:bodyPr lIns="91439" tIns="45719" rIns="91439" bIns="45719" anchor="t">
            <a:noAutofit/>
          </a:bodyPr>
          <a:lstStyle/>
          <a:p>
            <a:endParaRPr/>
          </a:p>
        </p:txBody>
      </p:sp>
      <p:sp>
        <p:nvSpPr>
          <p:cNvPr id="28" name="Текст заголовка"/>
          <p:cNvSpPr txBox="1">
            <a:spLocks noGrp="1"/>
          </p:cNvSpPr>
          <p:nvPr>
            <p:ph type="title"/>
          </p:nvPr>
        </p:nvSpPr>
        <p:spPr>
          <a:prstGeom prst="rect">
            <a:avLst/>
          </a:prstGeom>
        </p:spPr>
        <p:txBody>
          <a:bodyPr/>
          <a:lstStyle/>
          <a:p>
            <a:r>
              <a:t>Текст заголовка</a:t>
            </a:r>
          </a:p>
        </p:txBody>
      </p:sp>
      <p:sp>
        <p:nvSpPr>
          <p:cNvPr id="29" name="Уровень текста 1…"/>
          <p:cNvSpPr txBox="1">
            <a:spLocks noGrp="1"/>
          </p:cNvSpPr>
          <p:nvPr>
            <p:ph type="body" sz="quarter" idx="1"/>
          </p:nvPr>
        </p:nvSpPr>
        <p:spPr>
          <a:xfrm>
            <a:off x="4387453" y="3661171"/>
            <a:ext cx="7500938" cy="8840392"/>
          </a:xfrm>
          <a:prstGeom prst="rect">
            <a:avLst/>
          </a:prstGeom>
        </p:spPr>
        <p:txBody>
          <a:bodyPr/>
          <a:lstStyle>
            <a:lvl1pPr marL="465364" indent="-465364">
              <a:spcBef>
                <a:spcPts val="4500"/>
              </a:spcBef>
              <a:defRPr sz="3800"/>
            </a:lvl1pPr>
            <a:lvl2pPr marL="808264" indent="-465364">
              <a:spcBef>
                <a:spcPts val="4500"/>
              </a:spcBef>
              <a:defRPr sz="3800"/>
            </a:lvl2pPr>
            <a:lvl3pPr marL="1151164" indent="-465364">
              <a:spcBef>
                <a:spcPts val="4500"/>
              </a:spcBef>
              <a:defRPr sz="3800"/>
            </a:lvl3pPr>
            <a:lvl4pPr marL="1494064" indent="-465364">
              <a:spcBef>
                <a:spcPts val="4500"/>
              </a:spcBef>
              <a:defRPr sz="3800"/>
            </a:lvl4pPr>
            <a:lvl5pPr marL="1836964" indent="-465364">
              <a:spcBef>
                <a:spcPts val="4500"/>
              </a:spcBef>
              <a:defRPr sz="3800"/>
            </a:lvl5pPr>
          </a:lstStyle>
          <a:p>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30"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Пункты">
    <p:bg>
      <p:bgPr>
        <a:solidFill>
          <a:srgbClr val="FFFFFF"/>
        </a:solidFill>
        <a:effectLst/>
      </p:bgPr>
    </p:bg>
    <p:spTree>
      <p:nvGrpSpPr>
        <p:cNvPr id="1" name=""/>
        <p:cNvGrpSpPr/>
        <p:nvPr/>
      </p:nvGrpSpPr>
      <p:grpSpPr>
        <a:xfrm>
          <a:off x="0" y="0"/>
          <a:ext cx="0" cy="0"/>
          <a:chOff x="0" y="0"/>
          <a:chExt cx="0" cy="0"/>
        </a:xfrm>
      </p:grpSpPr>
      <p:sp>
        <p:nvSpPr>
          <p:cNvPr id="32" name="Уровень текста 1…"/>
          <p:cNvSpPr txBox="1">
            <a:spLocks noGrp="1"/>
          </p:cNvSpPr>
          <p:nvPr>
            <p:ph type="body" idx="1"/>
          </p:nvPr>
        </p:nvSpPr>
        <p:spPr>
          <a:xfrm>
            <a:off x="4387453" y="1785937"/>
            <a:ext cx="15609094" cy="10144126"/>
          </a:xfrm>
          <a:prstGeom prst="rect">
            <a:avLst/>
          </a:prstGeom>
        </p:spPr>
        <p:txBody>
          <a:bodyPr/>
          <a:lstStyle/>
          <a:p>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33"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Фото — 3 шт.">
    <p:bg>
      <p:bgPr>
        <a:solidFill>
          <a:srgbClr val="FFFFFF"/>
        </a:solidFill>
        <a:effectLst/>
      </p:bgPr>
    </p:bg>
    <p:spTree>
      <p:nvGrpSpPr>
        <p:cNvPr id="1" name=""/>
        <p:cNvGrpSpPr/>
        <p:nvPr/>
      </p:nvGrpSpPr>
      <p:grpSpPr>
        <a:xfrm>
          <a:off x="0" y="0"/>
          <a:ext cx="0" cy="0"/>
          <a:chOff x="0" y="0"/>
          <a:chExt cx="0" cy="0"/>
        </a:xfrm>
      </p:grpSpPr>
      <p:sp>
        <p:nvSpPr>
          <p:cNvPr id="35" name="Изображение"/>
          <p:cNvSpPr>
            <a:spLocks noGrp="1"/>
          </p:cNvSpPr>
          <p:nvPr>
            <p:ph type="pic" sz="quarter" idx="13"/>
          </p:nvPr>
        </p:nvSpPr>
        <p:spPr>
          <a:xfrm>
            <a:off x="12495609" y="7161609"/>
            <a:ext cx="7500938" cy="5304235"/>
          </a:xfrm>
          <a:prstGeom prst="rect">
            <a:avLst/>
          </a:prstGeom>
        </p:spPr>
        <p:txBody>
          <a:bodyPr lIns="91439" tIns="45719" rIns="91439" bIns="45719" anchor="t">
            <a:noAutofit/>
          </a:bodyPr>
          <a:lstStyle/>
          <a:p>
            <a:endParaRPr/>
          </a:p>
        </p:txBody>
      </p:sp>
      <p:sp>
        <p:nvSpPr>
          <p:cNvPr id="36" name="Изображение"/>
          <p:cNvSpPr>
            <a:spLocks noGrp="1"/>
          </p:cNvSpPr>
          <p:nvPr>
            <p:ph type="pic" sz="quarter" idx="14"/>
          </p:nvPr>
        </p:nvSpPr>
        <p:spPr>
          <a:xfrm>
            <a:off x="12504353" y="1250156"/>
            <a:ext cx="7500939" cy="5304235"/>
          </a:xfrm>
          <a:prstGeom prst="rect">
            <a:avLst/>
          </a:prstGeom>
        </p:spPr>
        <p:txBody>
          <a:bodyPr lIns="91439" tIns="45719" rIns="91439" bIns="45719" anchor="t">
            <a:noAutofit/>
          </a:bodyPr>
          <a:lstStyle/>
          <a:p>
            <a:endParaRPr/>
          </a:p>
        </p:txBody>
      </p:sp>
      <p:sp>
        <p:nvSpPr>
          <p:cNvPr id="37" name="Изображение"/>
          <p:cNvSpPr>
            <a:spLocks noGrp="1"/>
          </p:cNvSpPr>
          <p:nvPr>
            <p:ph type="pic" sz="half" idx="15"/>
          </p:nvPr>
        </p:nvSpPr>
        <p:spPr>
          <a:xfrm>
            <a:off x="4387453" y="1250156"/>
            <a:ext cx="7500938" cy="11215688"/>
          </a:xfrm>
          <a:prstGeom prst="rect">
            <a:avLst/>
          </a:prstGeom>
        </p:spPr>
        <p:txBody>
          <a:bodyPr lIns="91439" tIns="45719" rIns="91439" bIns="45719" anchor="t">
            <a:noAutofit/>
          </a:bodyPr>
          <a:lstStyle/>
          <a:p>
            <a:endParaRPr/>
          </a:p>
        </p:txBody>
      </p:sp>
      <p:sp>
        <p:nvSpPr>
          <p:cNvPr id="38"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Цитата">
    <p:bg>
      <p:bgPr>
        <a:solidFill>
          <a:srgbClr val="FFFFFF"/>
        </a:solidFill>
        <a:effectLst/>
      </p:bgPr>
    </p:bg>
    <p:spTree>
      <p:nvGrpSpPr>
        <p:cNvPr id="1" name=""/>
        <p:cNvGrpSpPr/>
        <p:nvPr/>
      </p:nvGrpSpPr>
      <p:grpSpPr>
        <a:xfrm>
          <a:off x="0" y="0"/>
          <a:ext cx="0" cy="0"/>
          <a:chOff x="0" y="0"/>
          <a:chExt cx="0" cy="0"/>
        </a:xfrm>
      </p:grpSpPr>
      <p:sp>
        <p:nvSpPr>
          <p:cNvPr id="40" name="–Иван Арсентьев"/>
          <p:cNvSpPr txBox="1">
            <a:spLocks noGrp="1"/>
          </p:cNvSpPr>
          <p:nvPr>
            <p:ph type="body" sz="quarter" idx="13"/>
          </p:nvPr>
        </p:nvSpPr>
        <p:spPr>
          <a:xfrm>
            <a:off x="4833937" y="8947546"/>
            <a:ext cx="14716126" cy="660798"/>
          </a:xfrm>
          <a:prstGeom prst="rect">
            <a:avLst/>
          </a:prstGeom>
        </p:spPr>
        <p:txBody>
          <a:bodyPr anchor="t">
            <a:spAutoFit/>
          </a:bodyPr>
          <a:lstStyle>
            <a:lvl1pPr marL="0" indent="0" algn="ctr">
              <a:spcBef>
                <a:spcPts val="0"/>
              </a:spcBef>
              <a:buSzTx/>
              <a:buNone/>
              <a:defRPr sz="3200">
                <a:latin typeface="Helvetica"/>
                <a:ea typeface="Helvetica"/>
                <a:cs typeface="Helvetica"/>
                <a:sym typeface="Helvetica"/>
              </a:defRPr>
            </a:lvl1pPr>
          </a:lstStyle>
          <a:p>
            <a:r>
              <a:t>–Иван Арсентьев</a:t>
            </a:r>
          </a:p>
        </p:txBody>
      </p:sp>
      <p:sp>
        <p:nvSpPr>
          <p:cNvPr id="41" name="«Место ввода цитаты»."/>
          <p:cNvSpPr txBox="1">
            <a:spLocks noGrp="1"/>
          </p:cNvSpPr>
          <p:nvPr>
            <p:ph type="body" sz="quarter" idx="14"/>
          </p:nvPr>
        </p:nvSpPr>
        <p:spPr>
          <a:xfrm>
            <a:off x="4833937" y="6000353"/>
            <a:ext cx="14716126" cy="965201"/>
          </a:xfrm>
          <a:prstGeom prst="rect">
            <a:avLst/>
          </a:prstGeom>
        </p:spPr>
        <p:txBody>
          <a:bodyPr>
            <a:spAutoFit/>
          </a:bodyPr>
          <a:lstStyle>
            <a:lvl1pPr marL="0" indent="0" algn="ctr">
              <a:spcBef>
                <a:spcPts val="0"/>
              </a:spcBef>
              <a:buSzTx/>
              <a:buNone/>
              <a:defRPr sz="5200"/>
            </a:lvl1pPr>
          </a:lstStyle>
          <a:p>
            <a:r>
              <a:t>«Место ввода цитаты».</a:t>
            </a:r>
          </a:p>
        </p:txBody>
      </p:sp>
      <p:sp>
        <p:nvSpPr>
          <p:cNvPr id="42"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Фото">
    <p:bg>
      <p:bgPr>
        <a:solidFill>
          <a:srgbClr val="FFFFFF"/>
        </a:solidFill>
        <a:effectLst/>
      </p:bgPr>
    </p:bg>
    <p:spTree>
      <p:nvGrpSpPr>
        <p:cNvPr id="1" name=""/>
        <p:cNvGrpSpPr/>
        <p:nvPr/>
      </p:nvGrpSpPr>
      <p:grpSpPr>
        <a:xfrm>
          <a:off x="0" y="0"/>
          <a:ext cx="0" cy="0"/>
          <a:chOff x="0" y="0"/>
          <a:chExt cx="0" cy="0"/>
        </a:xfrm>
      </p:grpSpPr>
      <p:sp>
        <p:nvSpPr>
          <p:cNvPr id="44" name="Изображение"/>
          <p:cNvSpPr>
            <a:spLocks noGrp="1"/>
          </p:cNvSpPr>
          <p:nvPr>
            <p:ph type="pic" idx="13"/>
          </p:nvPr>
        </p:nvSpPr>
        <p:spPr>
          <a:xfrm>
            <a:off x="3048000" y="0"/>
            <a:ext cx="18288000" cy="13716000"/>
          </a:xfrm>
          <a:prstGeom prst="rect">
            <a:avLst/>
          </a:prstGeom>
        </p:spPr>
        <p:txBody>
          <a:bodyPr lIns="91439" tIns="45719" rIns="91439" bIns="45719" anchor="t">
            <a:noAutofit/>
          </a:bodyPr>
          <a:lstStyle/>
          <a:p>
            <a:endParaRPr/>
          </a:p>
        </p:txBody>
      </p:sp>
      <p:sp>
        <p:nvSpPr>
          <p:cNvPr id="45"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253957"/>
        </a:solidFill>
        <a:effectLst/>
      </p:bgPr>
    </p:bg>
    <p:spTree>
      <p:nvGrpSpPr>
        <p:cNvPr id="1" name=""/>
        <p:cNvGrpSpPr/>
        <p:nvPr/>
      </p:nvGrpSpPr>
      <p:grpSpPr>
        <a:xfrm>
          <a:off x="0" y="0"/>
          <a:ext cx="0" cy="0"/>
          <a:chOff x="0" y="0"/>
          <a:chExt cx="0" cy="0"/>
        </a:xfrm>
      </p:grpSpPr>
      <p:sp>
        <p:nvSpPr>
          <p:cNvPr id="2" name="Текст заголовка"/>
          <p:cNvSpPr txBox="1">
            <a:spLocks noGrp="1"/>
          </p:cNvSpPr>
          <p:nvPr>
            <p:ph type="title"/>
          </p:nvPr>
        </p:nvSpPr>
        <p:spPr>
          <a:xfrm>
            <a:off x="4387453" y="625078"/>
            <a:ext cx="15609094" cy="303609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normAutofit/>
          </a:bodyPr>
          <a:lstStyle/>
          <a:p>
            <a:r>
              <a:t>Текст заголовка</a:t>
            </a:r>
          </a:p>
        </p:txBody>
      </p:sp>
      <p:sp>
        <p:nvSpPr>
          <p:cNvPr id="3" name="Уровень текста 1…"/>
          <p:cNvSpPr txBox="1">
            <a:spLocks noGrp="1"/>
          </p:cNvSpPr>
          <p:nvPr>
            <p:ph type="body" idx="1"/>
          </p:nvPr>
        </p:nvSpPr>
        <p:spPr>
          <a:xfrm>
            <a:off x="4387453" y="3661171"/>
            <a:ext cx="15609094" cy="884039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normAutofit/>
          </a:bodyPr>
          <a:lstStyle/>
          <a:p>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4" name="Номер слайда"/>
          <p:cNvSpPr txBox="1">
            <a:spLocks noGrp="1"/>
          </p:cNvSpPr>
          <p:nvPr>
            <p:ph type="sldNum" sz="quarter" idx="2"/>
          </p:nvPr>
        </p:nvSpPr>
        <p:spPr>
          <a:xfrm>
            <a:off x="11935814" y="13010554"/>
            <a:ext cx="494513" cy="511176"/>
          </a:xfrm>
          <a:prstGeom prst="rect">
            <a:avLst/>
          </a:prstGeom>
          <a:ln w="12700">
            <a:miter lim="400000"/>
          </a:ln>
        </p:spPr>
        <p:txBody>
          <a:bodyPr wrap="none" lIns="71437" tIns="71437" rIns="71437" bIns="71437">
            <a:spAutoFit/>
          </a:bodyPr>
          <a:lstStyle>
            <a:lvl1pPr>
              <a:defRPr sz="2400"/>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1" r:id="rId2"/>
    <p:sldLayoutId id="2147483652" r:id="rId3"/>
    <p:sldLayoutId id="2147483653" r:id="rId4"/>
    <p:sldLayoutId id="2147483655" r:id="rId5"/>
    <p:sldLayoutId id="2147483656" r:id="rId6"/>
    <p:sldLayoutId id="2147483657" r:id="rId7"/>
    <p:sldLayoutId id="2147483658" r:id="rId8"/>
    <p:sldLayoutId id="2147483659" r:id="rId9"/>
  </p:sldLayoutIdLst>
  <p:transition spd="med"/>
  <p:txStyles>
    <p:titleStyle>
      <a:lvl1pPr marL="0" marR="0" indent="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j-lt"/>
          <a:ea typeface="+mj-ea"/>
          <a:cs typeface="+mj-cs"/>
          <a:sym typeface="Helvetica Light"/>
        </a:defRPr>
      </a:lvl1pPr>
      <a:lvl2pPr marL="0" marR="0" indent="2286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j-lt"/>
          <a:ea typeface="+mj-ea"/>
          <a:cs typeface="+mj-cs"/>
          <a:sym typeface="Helvetica Light"/>
        </a:defRPr>
      </a:lvl2pPr>
      <a:lvl3pPr marL="0" marR="0" indent="4572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j-lt"/>
          <a:ea typeface="+mj-ea"/>
          <a:cs typeface="+mj-cs"/>
          <a:sym typeface="Helvetica Light"/>
        </a:defRPr>
      </a:lvl3pPr>
      <a:lvl4pPr marL="0" marR="0" indent="6858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j-lt"/>
          <a:ea typeface="+mj-ea"/>
          <a:cs typeface="+mj-cs"/>
          <a:sym typeface="Helvetica Light"/>
        </a:defRPr>
      </a:lvl4pPr>
      <a:lvl5pPr marL="0" marR="0" indent="9144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j-lt"/>
          <a:ea typeface="+mj-ea"/>
          <a:cs typeface="+mj-cs"/>
          <a:sym typeface="Helvetica Light"/>
        </a:defRPr>
      </a:lvl5pPr>
      <a:lvl6pPr marL="0" marR="0" indent="11430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j-lt"/>
          <a:ea typeface="+mj-ea"/>
          <a:cs typeface="+mj-cs"/>
          <a:sym typeface="Helvetica Light"/>
        </a:defRPr>
      </a:lvl6pPr>
      <a:lvl7pPr marL="0" marR="0" indent="13716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j-lt"/>
          <a:ea typeface="+mj-ea"/>
          <a:cs typeface="+mj-cs"/>
          <a:sym typeface="Helvetica Light"/>
        </a:defRPr>
      </a:lvl7pPr>
      <a:lvl8pPr marL="0" marR="0" indent="16002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j-lt"/>
          <a:ea typeface="+mj-ea"/>
          <a:cs typeface="+mj-cs"/>
          <a:sym typeface="Helvetica Light"/>
        </a:defRPr>
      </a:lvl8pPr>
      <a:lvl9pPr marL="0" marR="0" indent="18288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j-lt"/>
          <a:ea typeface="+mj-ea"/>
          <a:cs typeface="+mj-cs"/>
          <a:sym typeface="Helvetica Light"/>
        </a:defRPr>
      </a:lvl9pPr>
    </p:titleStyle>
    <p:bodyStyle>
      <a:lvl1pPr marL="6173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j-lt"/>
          <a:ea typeface="+mj-ea"/>
          <a:cs typeface="+mj-cs"/>
          <a:sym typeface="Helvetica Light"/>
        </a:defRPr>
      </a:lvl1pPr>
      <a:lvl2pPr marL="10618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j-lt"/>
          <a:ea typeface="+mj-ea"/>
          <a:cs typeface="+mj-cs"/>
          <a:sym typeface="Helvetica Light"/>
        </a:defRPr>
      </a:lvl2pPr>
      <a:lvl3pPr marL="15063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j-lt"/>
          <a:ea typeface="+mj-ea"/>
          <a:cs typeface="+mj-cs"/>
          <a:sym typeface="Helvetica Light"/>
        </a:defRPr>
      </a:lvl3pPr>
      <a:lvl4pPr marL="19508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j-lt"/>
          <a:ea typeface="+mj-ea"/>
          <a:cs typeface="+mj-cs"/>
          <a:sym typeface="Helvetica Light"/>
        </a:defRPr>
      </a:lvl4pPr>
      <a:lvl5pPr marL="23953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j-lt"/>
          <a:ea typeface="+mj-ea"/>
          <a:cs typeface="+mj-cs"/>
          <a:sym typeface="Helvetica Light"/>
        </a:defRPr>
      </a:lvl5pPr>
      <a:lvl6pPr marL="28398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j-lt"/>
          <a:ea typeface="+mj-ea"/>
          <a:cs typeface="+mj-cs"/>
          <a:sym typeface="Helvetica Light"/>
        </a:defRPr>
      </a:lvl6pPr>
      <a:lvl7pPr marL="32843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j-lt"/>
          <a:ea typeface="+mj-ea"/>
          <a:cs typeface="+mj-cs"/>
          <a:sym typeface="Helvetica Light"/>
        </a:defRPr>
      </a:lvl7pPr>
      <a:lvl8pPr marL="37288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j-lt"/>
          <a:ea typeface="+mj-ea"/>
          <a:cs typeface="+mj-cs"/>
          <a:sym typeface="Helvetica Light"/>
        </a:defRPr>
      </a:lvl8pPr>
      <a:lvl9pPr marL="41733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j-lt"/>
          <a:ea typeface="+mj-ea"/>
          <a:cs typeface="+mj-cs"/>
          <a:sym typeface="Helvetica Light"/>
        </a:defRPr>
      </a:lvl9pPr>
    </p:bodyStyle>
    <p:otherStyle>
      <a:lvl1pPr marL="0" marR="0" indent="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1pPr>
      <a:lvl2pPr marL="0" marR="0" indent="2286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2pPr>
      <a:lvl3pPr marL="0" marR="0" indent="4572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3pPr>
      <a:lvl4pPr marL="0" marR="0" indent="6858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4pPr>
      <a:lvl5pPr marL="0" marR="0" indent="9144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5pPr>
      <a:lvl6pPr marL="0" marR="0" indent="11430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6pPr>
      <a:lvl7pPr marL="0" marR="0" indent="13716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7pPr>
      <a:lvl8pPr marL="0" marR="0" indent="16002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8pPr>
      <a:lvl9pPr marL="0" marR="0" indent="18288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6.svg"/></Relationships>
</file>

<file path=ppt/slides/_rels/slide21.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tiff"/></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3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3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png"/></Relationships>
</file>

<file path=ppt/slides/_rels/slide3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3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Линия"/>
          <p:cNvSpPr/>
          <p:nvPr/>
        </p:nvSpPr>
        <p:spPr>
          <a:xfrm flipV="1">
            <a:off x="10370343" y="1604166"/>
            <a:ext cx="1" cy="2777349"/>
          </a:xfrm>
          <a:prstGeom prst="line">
            <a:avLst/>
          </a:prstGeom>
          <a:ln w="12700">
            <a:solidFill>
              <a:srgbClr val="FFFFFF"/>
            </a:solidFill>
            <a:miter lim="400000"/>
          </a:ln>
        </p:spPr>
        <p:txBody>
          <a:bodyPr lIns="71437" tIns="71437" rIns="71437" bIns="71437" anchor="ctr"/>
          <a:lstStyle/>
          <a:p>
            <a:pPr>
              <a:defRPr sz="3200"/>
            </a:pPr>
            <a:endParaRPr/>
          </a:p>
        </p:txBody>
      </p:sp>
      <p:sp>
        <p:nvSpPr>
          <p:cNvPr id="52" name="Очень крутой…"/>
          <p:cNvSpPr txBox="1"/>
          <p:nvPr/>
        </p:nvSpPr>
        <p:spPr>
          <a:xfrm>
            <a:off x="7116914" y="3934663"/>
            <a:ext cx="16200286" cy="415609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b"/>
          <a:lstStyle/>
          <a:p>
            <a:pPr algn="l">
              <a:defRPr sz="7000" b="1" cap="all">
                <a:solidFill>
                  <a:srgbClr val="253957"/>
                </a:solidFill>
                <a:latin typeface="+mn-lt"/>
                <a:ea typeface="+mn-ea"/>
                <a:cs typeface="+mn-cs"/>
                <a:sym typeface="Arial Narrow"/>
              </a:defRPr>
            </a:pPr>
            <a:r>
              <a:rPr lang="en-US" dirty="0"/>
              <a:t>A Recommendation system </a:t>
            </a:r>
          </a:p>
          <a:p>
            <a:pPr algn="l">
              <a:defRPr sz="7000" b="1" cap="all">
                <a:solidFill>
                  <a:srgbClr val="253957"/>
                </a:solidFill>
                <a:latin typeface="+mn-lt"/>
                <a:ea typeface="+mn-ea"/>
                <a:cs typeface="+mn-cs"/>
                <a:sym typeface="Arial Narrow"/>
              </a:defRPr>
            </a:pPr>
            <a:r>
              <a:rPr lang="en-US" dirty="0"/>
              <a:t>for travellers </a:t>
            </a:r>
          </a:p>
          <a:p>
            <a:pPr algn="l">
              <a:defRPr sz="7000" b="1" cap="all">
                <a:solidFill>
                  <a:srgbClr val="253957"/>
                </a:solidFill>
                <a:latin typeface="+mn-lt"/>
                <a:ea typeface="+mn-ea"/>
                <a:cs typeface="+mn-cs"/>
                <a:sym typeface="Arial Narrow"/>
              </a:defRPr>
            </a:pPr>
            <a:r>
              <a:rPr lang="en-US" dirty="0"/>
              <a:t>based on tripadvisor.COM data</a:t>
            </a:r>
          </a:p>
        </p:txBody>
      </p:sp>
      <p:sp>
        <p:nvSpPr>
          <p:cNvPr id="53" name="Очень крутой подзаголовок презентации"/>
          <p:cNvSpPr txBox="1"/>
          <p:nvPr/>
        </p:nvSpPr>
        <p:spPr>
          <a:xfrm>
            <a:off x="7116914" y="8929563"/>
            <a:ext cx="11821717" cy="117324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lvl1pPr algn="l">
              <a:defRPr sz="4200">
                <a:solidFill>
                  <a:srgbClr val="253957"/>
                </a:solidFill>
                <a:latin typeface="+mn-lt"/>
                <a:ea typeface="+mn-ea"/>
                <a:cs typeface="+mn-cs"/>
                <a:sym typeface="Arial Narrow"/>
              </a:defRPr>
            </a:lvl1pPr>
          </a:lstStyle>
          <a:p>
            <a:r>
              <a:rPr lang="en-US" dirty="0">
                <a:latin typeface="Arial Narrow" charset="0"/>
                <a:ea typeface="Arial Narrow" charset="0"/>
                <a:cs typeface="Arial Narrow" charset="0"/>
              </a:rPr>
              <a:t>Nadezhda Denisova, Georgiy Trush</a:t>
            </a:r>
          </a:p>
          <a:p>
            <a:endParaRPr lang="en-US" dirty="0">
              <a:latin typeface="Arial Narrow" charset="0"/>
              <a:ea typeface="Arial Narrow" charset="0"/>
              <a:cs typeface="Arial Narrow" charset="0"/>
            </a:endParaRPr>
          </a:p>
          <a:p>
            <a:r>
              <a:rPr lang="en-US" dirty="0">
                <a:latin typeface="Arial Narrow" charset="0"/>
                <a:ea typeface="Arial Narrow" charset="0"/>
                <a:cs typeface="Arial Narrow" charset="0"/>
              </a:rPr>
              <a:t>Academic advisor: E. A. Antipov, Associate Professor</a:t>
            </a:r>
          </a:p>
        </p:txBody>
      </p:sp>
      <p:sp>
        <p:nvSpPr>
          <p:cNvPr id="54" name="Название подразделения,  лаборатории, факультета и т.д."/>
          <p:cNvSpPr txBox="1"/>
          <p:nvPr/>
        </p:nvSpPr>
        <p:spPr>
          <a:xfrm>
            <a:off x="7116914" y="1847447"/>
            <a:ext cx="9443423" cy="7906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spAutoFit/>
          </a:bodyPr>
          <a:lstStyle/>
          <a:p>
            <a:pPr algn="l">
              <a:defRPr sz="4200">
                <a:solidFill>
                  <a:srgbClr val="253957"/>
                </a:solidFill>
                <a:latin typeface="+mn-lt"/>
                <a:ea typeface="+mn-ea"/>
                <a:cs typeface="+mn-cs"/>
                <a:sym typeface="Arial Narrow"/>
              </a:defRPr>
            </a:pPr>
            <a:r>
              <a:rPr lang="en-US" dirty="0"/>
              <a:t>International Business and Management</a:t>
            </a:r>
          </a:p>
        </p:txBody>
      </p:sp>
      <p:sp>
        <p:nvSpPr>
          <p:cNvPr id="55" name="Москва, 2017"/>
          <p:cNvSpPr txBox="1"/>
          <p:nvPr/>
        </p:nvSpPr>
        <p:spPr>
          <a:xfrm>
            <a:off x="7116914" y="11892516"/>
            <a:ext cx="9443424" cy="5751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spAutoFit/>
          </a:bodyPr>
          <a:lstStyle>
            <a:lvl1pPr algn="l" defTabSz="642937">
              <a:defRPr sz="2800">
                <a:solidFill>
                  <a:srgbClr val="253957"/>
                </a:solidFill>
                <a:latin typeface="+mn-lt"/>
                <a:ea typeface="+mn-ea"/>
                <a:cs typeface="+mn-cs"/>
                <a:sym typeface="Arial Narrow"/>
              </a:defRPr>
            </a:lvl1pPr>
          </a:lstStyle>
          <a:p>
            <a:r>
              <a:rPr lang="en-US" dirty="0"/>
              <a:t>Saint Petersburg 2020</a:t>
            </a:r>
          </a:p>
        </p:txBody>
      </p:sp>
      <p:pic>
        <p:nvPicPr>
          <p:cNvPr id="9" name="Изображение" descr="Изображение"/>
          <p:cNvPicPr>
            <a:picLocks noChangeAspect="1"/>
          </p:cNvPicPr>
          <p:nvPr/>
        </p:nvPicPr>
        <p:blipFill>
          <a:blip r:embed="rId2"/>
          <a:stretch>
            <a:fillRect/>
          </a:stretch>
        </p:blipFill>
        <p:spPr>
          <a:xfrm>
            <a:off x="1506855" y="1330739"/>
            <a:ext cx="2166348" cy="2792805"/>
          </a:xfrm>
          <a:prstGeom prst="rect">
            <a:avLst/>
          </a:prstGeom>
          <a:ln w="12700">
            <a:miter lim="400000"/>
          </a:ln>
        </p:spPr>
      </p:pic>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Очень крутой заголовок…"/>
          <p:cNvSpPr txBox="1"/>
          <p:nvPr/>
        </p:nvSpPr>
        <p:spPr>
          <a:xfrm>
            <a:off x="1115664" y="2972786"/>
            <a:ext cx="21506374" cy="231322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lgn="l">
              <a:defRPr sz="5000" b="1" cap="all">
                <a:solidFill>
                  <a:srgbClr val="253957"/>
                </a:solidFill>
                <a:latin typeface="+mn-lt"/>
                <a:ea typeface="+mn-ea"/>
                <a:cs typeface="+mn-cs"/>
                <a:sym typeface="Arial Narrow"/>
              </a:defRPr>
            </a:pPr>
            <a:r>
              <a:rPr lang="en-US" sz="7000" b="1" dirty="0">
                <a:latin typeface="Arial Narrow" charset="0"/>
                <a:ea typeface="Arial Narrow" charset="0"/>
                <a:cs typeface="Arial Narrow" charset="0"/>
              </a:rPr>
              <a:t>Research gap</a:t>
            </a:r>
          </a:p>
        </p:txBody>
      </p:sp>
      <p:sp>
        <p:nvSpPr>
          <p:cNvPr id="75" name="Линия"/>
          <p:cNvSpPr/>
          <p:nvPr/>
        </p:nvSpPr>
        <p:spPr>
          <a:xfrm>
            <a:off x="1201065" y="2214562"/>
            <a:ext cx="21506374" cy="1"/>
          </a:xfrm>
          <a:prstGeom prst="line">
            <a:avLst/>
          </a:prstGeom>
          <a:ln w="12700">
            <a:solidFill>
              <a:srgbClr val="253957"/>
            </a:solidFill>
            <a:miter lim="400000"/>
          </a:ln>
        </p:spPr>
        <p:txBody>
          <a:bodyPr lIns="71437" tIns="71437" rIns="71437" bIns="71437" anchor="ctr"/>
          <a:lstStyle/>
          <a:p>
            <a:pPr>
              <a:defRPr sz="3200"/>
            </a:pPr>
            <a:endParaRPr/>
          </a:p>
        </p:txBody>
      </p:sp>
      <p:sp>
        <p:nvSpPr>
          <p:cNvPr id="8" name="Название подразделения, лаборатории, факультета и т.д."/>
          <p:cNvSpPr txBox="1"/>
          <p:nvPr/>
        </p:nvSpPr>
        <p:spPr>
          <a:xfrm>
            <a:off x="11338744" y="942364"/>
            <a:ext cx="11366416" cy="513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spAutoFit/>
          </a:bodyPr>
          <a:lstStyle>
            <a:lvl1pPr algn="r">
              <a:defRPr sz="2400">
                <a:solidFill>
                  <a:srgbClr val="253957"/>
                </a:solidFill>
                <a:latin typeface="+mn-lt"/>
                <a:ea typeface="+mn-ea"/>
                <a:cs typeface="+mn-cs"/>
                <a:sym typeface="Arial Narrow"/>
              </a:defRPr>
            </a:lvl1pPr>
          </a:lstStyle>
          <a:p>
            <a:r>
              <a:rPr lang="en-US" dirty="0"/>
              <a:t>International Business and Management</a:t>
            </a:r>
          </a:p>
        </p:txBody>
      </p:sp>
      <p:pic>
        <p:nvPicPr>
          <p:cNvPr id="9" name="Изображение" descr="Изображение"/>
          <p:cNvPicPr>
            <a:picLocks noChangeAspect="1"/>
          </p:cNvPicPr>
          <p:nvPr/>
        </p:nvPicPr>
        <p:blipFill>
          <a:blip r:embed="rId2"/>
          <a:stretch>
            <a:fillRect/>
          </a:stretch>
        </p:blipFill>
        <p:spPr>
          <a:xfrm>
            <a:off x="1211199" y="620465"/>
            <a:ext cx="1214985" cy="1214985"/>
          </a:xfrm>
          <a:prstGeom prst="rect">
            <a:avLst/>
          </a:prstGeom>
          <a:ln w="12700">
            <a:miter lim="400000"/>
          </a:ln>
        </p:spPr>
      </p:pic>
      <p:sp>
        <p:nvSpPr>
          <p:cNvPr id="12" name="Прямоугольник 11">
            <a:extLst>
              <a:ext uri="{FF2B5EF4-FFF2-40B4-BE49-F238E27FC236}">
                <a16:creationId xmlns:a16="http://schemas.microsoft.com/office/drawing/2014/main" id="{7544B139-B080-472C-A84E-419B851C622C}"/>
              </a:ext>
            </a:extLst>
          </p:cNvPr>
          <p:cNvSpPr/>
          <p:nvPr/>
        </p:nvSpPr>
        <p:spPr>
          <a:xfrm>
            <a:off x="14296292" y="12773634"/>
            <a:ext cx="8408868" cy="523220"/>
          </a:xfrm>
          <a:prstGeom prst="rect">
            <a:avLst/>
          </a:prstGeom>
        </p:spPr>
        <p:txBody>
          <a:bodyPr wrap="square">
            <a:spAutoFit/>
          </a:bodyPr>
          <a:lstStyle/>
          <a:p>
            <a:pPr algn="r"/>
            <a:r>
              <a:rPr lang="en-US" sz="2800" dirty="0">
                <a:solidFill>
                  <a:schemeClr val="accent1">
                    <a:lumMod val="50000"/>
                  </a:schemeClr>
                </a:solidFill>
                <a:latin typeface="Arial Narrow" charset="0"/>
                <a:ea typeface="Arial Narrow" charset="0"/>
                <a:cs typeface="Arial Narrow" charset="0"/>
              </a:rPr>
              <a:t>(Cano &amp; </a:t>
            </a:r>
            <a:r>
              <a:rPr lang="en-US" sz="2800" dirty="0" err="1">
                <a:solidFill>
                  <a:schemeClr val="accent1">
                    <a:lumMod val="50000"/>
                  </a:schemeClr>
                </a:solidFill>
                <a:latin typeface="Arial Narrow" charset="0"/>
                <a:ea typeface="Arial Narrow" charset="0"/>
                <a:cs typeface="Arial Narrow" charset="0"/>
              </a:rPr>
              <a:t>Morisio</a:t>
            </a:r>
            <a:r>
              <a:rPr lang="en-US" sz="2800" dirty="0">
                <a:solidFill>
                  <a:schemeClr val="accent1">
                    <a:lumMod val="50000"/>
                  </a:schemeClr>
                </a:solidFill>
                <a:latin typeface="Arial Narrow" charset="0"/>
                <a:ea typeface="Arial Narrow" charset="0"/>
                <a:cs typeface="Arial Narrow" charset="0"/>
              </a:rPr>
              <a:t>, 2017) </a:t>
            </a:r>
            <a:endParaRPr lang="ru-RU" sz="2800" dirty="0">
              <a:solidFill>
                <a:schemeClr val="accent1">
                  <a:lumMod val="50000"/>
                </a:schemeClr>
              </a:solidFill>
            </a:endParaRPr>
          </a:p>
        </p:txBody>
      </p:sp>
      <p:graphicFrame>
        <p:nvGraphicFramePr>
          <p:cNvPr id="10" name="Диаграмма 9">
            <a:extLst>
              <a:ext uri="{FF2B5EF4-FFF2-40B4-BE49-F238E27FC236}">
                <a16:creationId xmlns:a16="http://schemas.microsoft.com/office/drawing/2014/main" id="{44A8A13B-6C87-4A5A-9D71-3F3EEE317F7D}"/>
              </a:ext>
            </a:extLst>
          </p:cNvPr>
          <p:cNvGraphicFramePr>
            <a:graphicFrameLocks/>
          </p:cNvGraphicFramePr>
          <p:nvPr>
            <p:extLst>
              <p:ext uri="{D42A27DB-BD31-4B8C-83A1-F6EECF244321}">
                <p14:modId xmlns:p14="http://schemas.microsoft.com/office/powerpoint/2010/main" val="2569218882"/>
              </p:ext>
            </p:extLst>
          </p:nvPr>
        </p:nvGraphicFramePr>
        <p:xfrm>
          <a:off x="4312382" y="5732585"/>
          <a:ext cx="15759236" cy="6641960"/>
        </p:xfrm>
        <a:graphic>
          <a:graphicData uri="http://schemas.openxmlformats.org/drawingml/2006/chart">
            <c:chart xmlns:c="http://schemas.openxmlformats.org/drawingml/2006/chart" xmlns:r="http://schemas.openxmlformats.org/officeDocument/2006/relationships" r:id="rId3"/>
          </a:graphicData>
        </a:graphic>
      </p:graphicFrame>
      <p:sp>
        <p:nvSpPr>
          <p:cNvPr id="2" name="Прямоугольник 1">
            <a:extLst>
              <a:ext uri="{FF2B5EF4-FFF2-40B4-BE49-F238E27FC236}">
                <a16:creationId xmlns:a16="http://schemas.microsoft.com/office/drawing/2014/main" id="{2B7FDACD-C206-4910-89D8-18672A86FD93}"/>
              </a:ext>
            </a:extLst>
          </p:cNvPr>
          <p:cNvSpPr/>
          <p:nvPr/>
        </p:nvSpPr>
        <p:spPr>
          <a:xfrm>
            <a:off x="4312382" y="4480027"/>
            <a:ext cx="15759236" cy="830997"/>
          </a:xfrm>
          <a:prstGeom prst="rect">
            <a:avLst/>
          </a:prstGeom>
        </p:spPr>
        <p:txBody>
          <a:bodyPr wrap="square">
            <a:spAutoFit/>
          </a:bodyPr>
          <a:lstStyle/>
          <a:p>
            <a:pPr>
              <a:defRPr sz="2800" b="0" i="0" u="none" strike="noStrike" kern="1200" spc="0" baseline="0">
                <a:solidFill>
                  <a:srgbClr val="0365C0">
                    <a:lumMod val="50000"/>
                  </a:srgbClr>
                </a:solidFill>
                <a:latin typeface="Arial Narrow (Основной текст)"/>
                <a:ea typeface="+mn-ea"/>
                <a:cs typeface="+mn-cs"/>
              </a:defRPr>
            </a:pPr>
            <a:r>
              <a:rPr lang="en-US" sz="4800" b="1" kern="1200" dirty="0">
                <a:solidFill>
                  <a:schemeClr val="accent1">
                    <a:lumMod val="50000"/>
                  </a:schemeClr>
                </a:solidFill>
                <a:latin typeface="Arial Narrow (Основной текст)"/>
              </a:rPr>
              <a:t>Distribution of hybrid system studies across application domains</a:t>
            </a:r>
          </a:p>
        </p:txBody>
      </p:sp>
    </p:spTree>
    <p:extLst>
      <p:ext uri="{BB962C8B-B14F-4D97-AF65-F5344CB8AC3E}">
        <p14:creationId xmlns:p14="http://schemas.microsoft.com/office/powerpoint/2010/main" val="1135614669"/>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Очень крутой заголовок…"/>
          <p:cNvSpPr txBox="1"/>
          <p:nvPr/>
        </p:nvSpPr>
        <p:spPr>
          <a:xfrm>
            <a:off x="1115664" y="2972786"/>
            <a:ext cx="21506374" cy="231322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lgn="l">
              <a:defRPr sz="5000" b="1" cap="all">
                <a:solidFill>
                  <a:srgbClr val="253957"/>
                </a:solidFill>
                <a:latin typeface="+mn-lt"/>
                <a:ea typeface="+mn-ea"/>
                <a:cs typeface="+mn-cs"/>
                <a:sym typeface="Arial Narrow"/>
              </a:defRPr>
            </a:pPr>
            <a:r>
              <a:rPr lang="en-US" sz="7000" b="1" dirty="0">
                <a:latin typeface="Arial Narrow" charset="0"/>
                <a:ea typeface="Arial Narrow" charset="0"/>
                <a:cs typeface="Arial Narrow" charset="0"/>
              </a:rPr>
              <a:t>Research gap</a:t>
            </a:r>
          </a:p>
        </p:txBody>
      </p:sp>
      <p:sp>
        <p:nvSpPr>
          <p:cNvPr id="75" name="Линия"/>
          <p:cNvSpPr/>
          <p:nvPr/>
        </p:nvSpPr>
        <p:spPr>
          <a:xfrm>
            <a:off x="1201065" y="2214562"/>
            <a:ext cx="21506374" cy="1"/>
          </a:xfrm>
          <a:prstGeom prst="line">
            <a:avLst/>
          </a:prstGeom>
          <a:ln w="12700">
            <a:solidFill>
              <a:srgbClr val="253957"/>
            </a:solidFill>
            <a:miter lim="400000"/>
          </a:ln>
        </p:spPr>
        <p:txBody>
          <a:bodyPr lIns="71437" tIns="71437" rIns="71437" bIns="71437" anchor="ctr"/>
          <a:lstStyle/>
          <a:p>
            <a:pPr>
              <a:defRPr sz="3200"/>
            </a:pPr>
            <a:endParaRPr/>
          </a:p>
        </p:txBody>
      </p:sp>
      <p:sp>
        <p:nvSpPr>
          <p:cNvPr id="8" name="Название подразделения, лаборатории, факультета и т.д."/>
          <p:cNvSpPr txBox="1"/>
          <p:nvPr/>
        </p:nvSpPr>
        <p:spPr>
          <a:xfrm>
            <a:off x="11338744" y="942364"/>
            <a:ext cx="11366416" cy="513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spAutoFit/>
          </a:bodyPr>
          <a:lstStyle>
            <a:lvl1pPr algn="r">
              <a:defRPr sz="2400">
                <a:solidFill>
                  <a:srgbClr val="253957"/>
                </a:solidFill>
                <a:latin typeface="+mn-lt"/>
                <a:ea typeface="+mn-ea"/>
                <a:cs typeface="+mn-cs"/>
                <a:sym typeface="Arial Narrow"/>
              </a:defRPr>
            </a:lvl1pPr>
          </a:lstStyle>
          <a:p>
            <a:r>
              <a:rPr lang="en-US" dirty="0"/>
              <a:t>International Business and Management</a:t>
            </a:r>
          </a:p>
        </p:txBody>
      </p:sp>
      <p:pic>
        <p:nvPicPr>
          <p:cNvPr id="9" name="Изображение" descr="Изображение"/>
          <p:cNvPicPr>
            <a:picLocks noChangeAspect="1"/>
          </p:cNvPicPr>
          <p:nvPr/>
        </p:nvPicPr>
        <p:blipFill>
          <a:blip r:embed="rId2"/>
          <a:stretch>
            <a:fillRect/>
          </a:stretch>
        </p:blipFill>
        <p:spPr>
          <a:xfrm>
            <a:off x="1211199" y="620465"/>
            <a:ext cx="1214985" cy="1214985"/>
          </a:xfrm>
          <a:prstGeom prst="rect">
            <a:avLst/>
          </a:prstGeom>
          <a:ln w="12700">
            <a:miter lim="400000"/>
          </a:ln>
        </p:spPr>
      </p:pic>
      <p:sp>
        <p:nvSpPr>
          <p:cNvPr id="12" name="Прямоугольник 11">
            <a:extLst>
              <a:ext uri="{FF2B5EF4-FFF2-40B4-BE49-F238E27FC236}">
                <a16:creationId xmlns:a16="http://schemas.microsoft.com/office/drawing/2014/main" id="{7544B139-B080-472C-A84E-419B851C622C}"/>
              </a:ext>
            </a:extLst>
          </p:cNvPr>
          <p:cNvSpPr/>
          <p:nvPr/>
        </p:nvSpPr>
        <p:spPr>
          <a:xfrm>
            <a:off x="14296291" y="12773636"/>
            <a:ext cx="8408868" cy="523220"/>
          </a:xfrm>
          <a:prstGeom prst="rect">
            <a:avLst/>
          </a:prstGeom>
        </p:spPr>
        <p:txBody>
          <a:bodyPr wrap="square">
            <a:spAutoFit/>
          </a:bodyPr>
          <a:lstStyle/>
          <a:p>
            <a:pPr algn="r"/>
            <a:r>
              <a:rPr lang="en-US" sz="2800" dirty="0">
                <a:solidFill>
                  <a:schemeClr val="accent1">
                    <a:lumMod val="50000"/>
                  </a:schemeClr>
                </a:solidFill>
                <a:latin typeface="Arial Narrow" charset="0"/>
                <a:ea typeface="Arial Narrow" charset="0"/>
                <a:cs typeface="Arial Narrow" charset="0"/>
              </a:rPr>
              <a:t>(</a:t>
            </a:r>
            <a:r>
              <a:rPr lang="en-US" sz="2800" dirty="0" err="1">
                <a:solidFill>
                  <a:schemeClr val="accent1">
                    <a:lumMod val="50000"/>
                  </a:schemeClr>
                </a:solidFill>
                <a:latin typeface="Arial Narrow" charset="0"/>
                <a:ea typeface="Arial Narrow" charset="0"/>
                <a:cs typeface="Arial Narrow" charset="0"/>
              </a:rPr>
              <a:t>Alyari</a:t>
            </a:r>
            <a:r>
              <a:rPr lang="en-US" sz="2800" dirty="0">
                <a:solidFill>
                  <a:schemeClr val="accent1">
                    <a:lumMod val="50000"/>
                  </a:schemeClr>
                </a:solidFill>
                <a:latin typeface="Arial Narrow" charset="0"/>
                <a:ea typeface="Arial Narrow" charset="0"/>
                <a:cs typeface="Arial Narrow" charset="0"/>
              </a:rPr>
              <a:t> &amp; </a:t>
            </a:r>
            <a:r>
              <a:rPr lang="en-US" sz="2800" dirty="0" err="1">
                <a:solidFill>
                  <a:schemeClr val="accent1">
                    <a:lumMod val="50000"/>
                  </a:schemeClr>
                </a:solidFill>
                <a:latin typeface="Arial Narrow" charset="0"/>
                <a:ea typeface="Arial Narrow" charset="0"/>
                <a:cs typeface="Arial Narrow" charset="0"/>
              </a:rPr>
              <a:t>Navimipour</a:t>
            </a:r>
            <a:r>
              <a:rPr lang="en-US" sz="2800" dirty="0">
                <a:solidFill>
                  <a:schemeClr val="accent1">
                    <a:lumMod val="50000"/>
                  </a:schemeClr>
                </a:solidFill>
                <a:latin typeface="Arial Narrow" charset="0"/>
                <a:ea typeface="Arial Narrow" charset="0"/>
                <a:cs typeface="Arial Narrow" charset="0"/>
              </a:rPr>
              <a:t>, 2018) </a:t>
            </a:r>
          </a:p>
        </p:txBody>
      </p:sp>
      <p:sp>
        <p:nvSpPr>
          <p:cNvPr id="16"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a:extLst>
              <a:ext uri="{FF2B5EF4-FFF2-40B4-BE49-F238E27FC236}">
                <a16:creationId xmlns:a16="http://schemas.microsoft.com/office/drawing/2014/main" id="{65D1625E-EF55-4B95-AD4C-C488A90442C2}"/>
              </a:ext>
            </a:extLst>
          </p:cNvPr>
          <p:cNvSpPr txBox="1"/>
          <p:nvPr/>
        </p:nvSpPr>
        <p:spPr>
          <a:xfrm>
            <a:off x="1211199" y="5286013"/>
            <a:ext cx="21589496" cy="7080295"/>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lstStyle/>
          <a:p>
            <a:pPr lvl="1" indent="0">
              <a:lnSpc>
                <a:spcPct val="150000"/>
              </a:lnSpc>
              <a:spcBef>
                <a:spcPts val="2000"/>
              </a:spcBef>
              <a:buSzPct val="100000"/>
              <a:defRPr sz="2100">
                <a:solidFill>
                  <a:srgbClr val="253957"/>
                </a:solidFill>
                <a:latin typeface="+mn-lt"/>
                <a:ea typeface="+mn-ea"/>
                <a:cs typeface="+mn-cs"/>
                <a:sym typeface="Arial Narrow"/>
              </a:defRPr>
            </a:pPr>
            <a:r>
              <a:rPr lang="en-US" sz="4800" b="1" dirty="0">
                <a:latin typeface="Arial Narrow" charset="0"/>
                <a:ea typeface="Arial Narrow" charset="0"/>
                <a:cs typeface="Arial Narrow" charset="0"/>
              </a:rPr>
              <a:t>The 5 most common directions for future recommender system research:</a:t>
            </a:r>
          </a:p>
          <a:p>
            <a:pPr marL="514350" lvl="1" indent="-514350" algn="l">
              <a:lnSpc>
                <a:spcPct val="150000"/>
              </a:lnSpc>
              <a:spcBef>
                <a:spcPts val="2000"/>
              </a:spcBef>
              <a:buSzPct val="100000"/>
              <a:buFont typeface="+mj-lt"/>
              <a:buAutoNum type="arabicPeriod"/>
              <a:defRPr sz="2100">
                <a:solidFill>
                  <a:srgbClr val="253957"/>
                </a:solidFill>
                <a:latin typeface="+mn-lt"/>
                <a:ea typeface="+mn-ea"/>
                <a:cs typeface="+mn-cs"/>
                <a:sym typeface="Arial Narrow"/>
              </a:defRPr>
            </a:pPr>
            <a:r>
              <a:rPr lang="en-US" sz="4000" dirty="0">
                <a:latin typeface="Arial Narrow" charset="0"/>
                <a:ea typeface="Arial Narrow" charset="0"/>
                <a:cs typeface="Arial Narrow" charset="0"/>
              </a:rPr>
              <a:t>Consider less explored application domains;</a:t>
            </a:r>
          </a:p>
          <a:p>
            <a:pPr marL="514350" lvl="1" indent="-514350" algn="l">
              <a:lnSpc>
                <a:spcPct val="150000"/>
              </a:lnSpc>
              <a:spcBef>
                <a:spcPts val="2000"/>
              </a:spcBef>
              <a:buSzPct val="100000"/>
              <a:buFont typeface="+mj-lt"/>
              <a:buAutoNum type="arabicPeriod"/>
              <a:defRPr sz="2100">
                <a:solidFill>
                  <a:srgbClr val="253957"/>
                </a:solidFill>
                <a:latin typeface="+mn-lt"/>
                <a:ea typeface="+mn-ea"/>
                <a:cs typeface="+mn-cs"/>
                <a:sym typeface="Arial Narrow"/>
              </a:defRPr>
            </a:pPr>
            <a:r>
              <a:rPr lang="en-US" sz="4000" dirty="0">
                <a:latin typeface="Arial Narrow" charset="0"/>
                <a:ea typeface="Arial Narrow" charset="0"/>
                <a:cs typeface="Arial Narrow" charset="0"/>
              </a:rPr>
              <a:t>Develop a hybrid filtering recommender system;</a:t>
            </a:r>
          </a:p>
          <a:p>
            <a:pPr marL="514350" lvl="1" indent="-514350" algn="l">
              <a:lnSpc>
                <a:spcPct val="150000"/>
              </a:lnSpc>
              <a:spcBef>
                <a:spcPts val="2000"/>
              </a:spcBef>
              <a:buSzPct val="100000"/>
              <a:buFont typeface="+mj-lt"/>
              <a:buAutoNum type="arabicPeriod"/>
              <a:defRPr sz="2100">
                <a:solidFill>
                  <a:srgbClr val="253957"/>
                </a:solidFill>
                <a:latin typeface="+mn-lt"/>
                <a:ea typeface="+mn-ea"/>
                <a:cs typeface="+mn-cs"/>
                <a:sym typeface="Arial Narrow"/>
              </a:defRPr>
            </a:pPr>
            <a:r>
              <a:rPr lang="ru-RU" sz="4000" dirty="0">
                <a:latin typeface="Arial Narrow" charset="0"/>
                <a:ea typeface="Arial Narrow" charset="0"/>
                <a:cs typeface="Arial Narrow" charset="0"/>
              </a:rPr>
              <a:t>??</a:t>
            </a:r>
            <a:endParaRPr lang="en-US" sz="4000" dirty="0">
              <a:latin typeface="Arial Narrow" charset="0"/>
              <a:ea typeface="Arial Narrow" charset="0"/>
              <a:cs typeface="Arial Narrow" charset="0"/>
            </a:endParaRPr>
          </a:p>
          <a:p>
            <a:pPr marL="514350" lvl="1" indent="-514350" algn="l">
              <a:lnSpc>
                <a:spcPct val="150000"/>
              </a:lnSpc>
              <a:spcBef>
                <a:spcPts val="2000"/>
              </a:spcBef>
              <a:buSzPct val="100000"/>
              <a:buFont typeface="+mj-lt"/>
              <a:buAutoNum type="arabicPeriod"/>
              <a:defRPr sz="2100">
                <a:solidFill>
                  <a:srgbClr val="253957"/>
                </a:solidFill>
                <a:latin typeface="+mn-lt"/>
                <a:ea typeface="+mn-ea"/>
                <a:cs typeface="+mn-cs"/>
                <a:sym typeface="Arial Narrow"/>
              </a:defRPr>
            </a:pPr>
            <a:r>
              <a:rPr lang="ru-RU" sz="4000" dirty="0">
                <a:latin typeface="Arial Narrow" charset="0"/>
                <a:ea typeface="Arial Narrow" charset="0"/>
                <a:cs typeface="Arial Narrow" charset="0"/>
              </a:rPr>
              <a:t>??</a:t>
            </a:r>
          </a:p>
          <a:p>
            <a:pPr marL="514350" lvl="1" indent="-514350" algn="l">
              <a:lnSpc>
                <a:spcPct val="150000"/>
              </a:lnSpc>
              <a:spcBef>
                <a:spcPts val="2000"/>
              </a:spcBef>
              <a:buSzPct val="100000"/>
              <a:buFont typeface="+mj-lt"/>
              <a:buAutoNum type="arabicPeriod"/>
              <a:defRPr sz="2100">
                <a:solidFill>
                  <a:srgbClr val="253957"/>
                </a:solidFill>
                <a:latin typeface="+mn-lt"/>
                <a:ea typeface="+mn-ea"/>
                <a:cs typeface="+mn-cs"/>
                <a:sym typeface="Arial Narrow"/>
              </a:defRPr>
            </a:pPr>
            <a:r>
              <a:rPr lang="ru-RU" sz="4000" dirty="0">
                <a:latin typeface="Arial Narrow" charset="0"/>
                <a:ea typeface="Arial Narrow" charset="0"/>
                <a:cs typeface="Arial Narrow" charset="0"/>
              </a:rPr>
              <a:t>??</a:t>
            </a:r>
            <a:endParaRPr lang="en-US" sz="4000" dirty="0">
              <a:latin typeface="Arial Narrow" charset="0"/>
              <a:ea typeface="Arial Narrow" charset="0"/>
              <a:cs typeface="Arial Narrow" charset="0"/>
            </a:endParaRPr>
          </a:p>
        </p:txBody>
      </p:sp>
      <p:sp>
        <p:nvSpPr>
          <p:cNvPr id="3" name="Прямоугольник: скругленные углы 2">
            <a:extLst>
              <a:ext uri="{FF2B5EF4-FFF2-40B4-BE49-F238E27FC236}">
                <a16:creationId xmlns:a16="http://schemas.microsoft.com/office/drawing/2014/main" id="{BEEC9896-F2D0-4D14-A5AB-C81FE17BB87D}"/>
              </a:ext>
            </a:extLst>
          </p:cNvPr>
          <p:cNvSpPr/>
          <p:nvPr/>
        </p:nvSpPr>
        <p:spPr>
          <a:xfrm>
            <a:off x="15836656" y="7020346"/>
            <a:ext cx="6868503" cy="1521692"/>
          </a:xfrm>
          <a:prstGeom prst="roundRect">
            <a:avLst/>
          </a:prstGeom>
          <a:solidFill>
            <a:schemeClr val="bg1"/>
          </a:solidFill>
          <a:ln w="38100" cap="flat">
            <a:solidFill>
              <a:schemeClr val="accent1">
                <a:lumMod val="75000"/>
              </a:schemeClr>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lang="en-US" sz="4000" dirty="0">
                <a:solidFill>
                  <a:schemeClr val="accent1">
                    <a:lumMod val="50000"/>
                  </a:schemeClr>
                </a:solidFill>
                <a:latin typeface="+mn-lt"/>
              </a:rPr>
              <a:t>Hybrid filtering system in the tourism domain </a:t>
            </a:r>
            <a:endParaRPr kumimoji="0" lang="ru-RU" sz="4000" b="0" i="0" u="none" strike="noStrike" cap="none" spc="0" normalizeH="0" baseline="0" dirty="0">
              <a:ln>
                <a:noFill/>
              </a:ln>
              <a:solidFill>
                <a:schemeClr val="accent1">
                  <a:lumMod val="50000"/>
                </a:schemeClr>
              </a:solidFill>
              <a:effectLst/>
              <a:uFillTx/>
              <a:latin typeface="+mn-lt"/>
              <a:ea typeface="+mj-ea"/>
              <a:cs typeface="+mj-cs"/>
              <a:sym typeface="Helvetica Light"/>
            </a:endParaRPr>
          </a:p>
        </p:txBody>
      </p:sp>
      <p:sp>
        <p:nvSpPr>
          <p:cNvPr id="11" name="Стрелка: вправо 10">
            <a:extLst>
              <a:ext uri="{FF2B5EF4-FFF2-40B4-BE49-F238E27FC236}">
                <a16:creationId xmlns:a16="http://schemas.microsoft.com/office/drawing/2014/main" id="{12189CB7-AA4F-46B3-96A5-D350F320E3A4}"/>
              </a:ext>
            </a:extLst>
          </p:cNvPr>
          <p:cNvSpPr/>
          <p:nvPr/>
        </p:nvSpPr>
        <p:spPr>
          <a:xfrm>
            <a:off x="10779369" y="7215238"/>
            <a:ext cx="4765431" cy="1131907"/>
          </a:xfrm>
          <a:prstGeom prst="rightArrow">
            <a:avLst/>
          </a:prstGeom>
          <a:blipFill rotWithShape="1">
            <a:blip r:embed="rId3"/>
            <a:srcRect/>
            <a:tile tx="0" ty="0" sx="100000" sy="100000" flip="none" algn="tl"/>
          </a:blip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ru-RU" sz="3200" b="0" i="0" u="none" strike="noStrike" cap="none" spc="0" normalizeH="0" baseline="0">
              <a:ln>
                <a:noFill/>
              </a:ln>
              <a:solidFill>
                <a:srgbClr val="FFFFFF"/>
              </a:solidFill>
              <a:effectLst/>
              <a:uFillTx/>
              <a:latin typeface="+mj-lt"/>
              <a:ea typeface="+mj-ea"/>
              <a:cs typeface="+mj-cs"/>
              <a:sym typeface="Helvetica Light"/>
            </a:endParaRPr>
          </a:p>
        </p:txBody>
      </p:sp>
      <p:sp>
        <p:nvSpPr>
          <p:cNvPr id="2" name="Прямоугольник 1">
            <a:extLst>
              <a:ext uri="{FF2B5EF4-FFF2-40B4-BE49-F238E27FC236}">
                <a16:creationId xmlns:a16="http://schemas.microsoft.com/office/drawing/2014/main" id="{55E30D25-5A49-4329-8955-ECB1A255F5EE}"/>
              </a:ext>
            </a:extLst>
          </p:cNvPr>
          <p:cNvSpPr/>
          <p:nvPr/>
        </p:nvSpPr>
        <p:spPr>
          <a:xfrm>
            <a:off x="1201065" y="8938898"/>
            <a:ext cx="9853980" cy="898195"/>
          </a:xfrm>
          <a:prstGeom prst="rect">
            <a:avLst/>
          </a:prstGeom>
          <a:solidFill>
            <a:schemeClr val="bg1"/>
          </a:solidFill>
        </p:spPr>
        <p:txBody>
          <a:bodyPr wrap="none">
            <a:spAutoFit/>
          </a:bodyPr>
          <a:lstStyle/>
          <a:p>
            <a:pPr lvl="1" indent="0" algn="l">
              <a:lnSpc>
                <a:spcPct val="150000"/>
              </a:lnSpc>
              <a:spcBef>
                <a:spcPts val="2000"/>
              </a:spcBef>
              <a:buSzPct val="100000"/>
              <a:defRPr sz="2100">
                <a:solidFill>
                  <a:srgbClr val="253957"/>
                </a:solidFill>
                <a:latin typeface="+mn-lt"/>
                <a:ea typeface="+mn-ea"/>
                <a:cs typeface="+mn-cs"/>
                <a:sym typeface="Arial Narrow"/>
              </a:defRPr>
            </a:pPr>
            <a:r>
              <a:rPr lang="en-US" sz="4000" b="1" dirty="0">
                <a:latin typeface="Arial Narrow" charset="0"/>
                <a:ea typeface="Arial Narrow" charset="0"/>
                <a:cs typeface="Arial Narrow" charset="0"/>
              </a:rPr>
              <a:t>3. Compile datasets of previously untested data;</a:t>
            </a:r>
          </a:p>
        </p:txBody>
      </p:sp>
    </p:spTree>
    <p:extLst>
      <p:ext uri="{BB962C8B-B14F-4D97-AF65-F5344CB8AC3E}">
        <p14:creationId xmlns:p14="http://schemas.microsoft.com/office/powerpoint/2010/main" val="129790918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Очень крутой заголовок…"/>
          <p:cNvSpPr txBox="1"/>
          <p:nvPr/>
        </p:nvSpPr>
        <p:spPr>
          <a:xfrm>
            <a:off x="1115664" y="2972786"/>
            <a:ext cx="21506374" cy="231322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lgn="l">
              <a:defRPr sz="5000" b="1" cap="all">
                <a:solidFill>
                  <a:srgbClr val="253957"/>
                </a:solidFill>
                <a:latin typeface="+mn-lt"/>
                <a:ea typeface="+mn-ea"/>
                <a:cs typeface="+mn-cs"/>
                <a:sym typeface="Arial Narrow"/>
              </a:defRPr>
            </a:pPr>
            <a:r>
              <a:rPr lang="en-US" sz="7000" b="1" dirty="0">
                <a:latin typeface="Arial Narrow" charset="0"/>
                <a:ea typeface="Arial Narrow" charset="0"/>
                <a:cs typeface="Arial Narrow" charset="0"/>
              </a:rPr>
              <a:t>Research gap</a:t>
            </a:r>
          </a:p>
        </p:txBody>
      </p:sp>
      <p:sp>
        <p:nvSpPr>
          <p:cNvPr id="75" name="Линия"/>
          <p:cNvSpPr/>
          <p:nvPr/>
        </p:nvSpPr>
        <p:spPr>
          <a:xfrm>
            <a:off x="1201065" y="2214562"/>
            <a:ext cx="21506374" cy="1"/>
          </a:xfrm>
          <a:prstGeom prst="line">
            <a:avLst/>
          </a:prstGeom>
          <a:ln w="12700">
            <a:solidFill>
              <a:srgbClr val="253957"/>
            </a:solidFill>
            <a:miter lim="400000"/>
          </a:ln>
        </p:spPr>
        <p:txBody>
          <a:bodyPr lIns="71437" tIns="71437" rIns="71437" bIns="71437" anchor="ctr"/>
          <a:lstStyle/>
          <a:p>
            <a:pPr>
              <a:defRPr sz="3200"/>
            </a:pPr>
            <a:endParaRPr/>
          </a:p>
        </p:txBody>
      </p:sp>
      <p:sp>
        <p:nvSpPr>
          <p:cNvPr id="8" name="Название подразделения, лаборатории, факультета и т.д."/>
          <p:cNvSpPr txBox="1"/>
          <p:nvPr/>
        </p:nvSpPr>
        <p:spPr>
          <a:xfrm>
            <a:off x="11338744" y="942364"/>
            <a:ext cx="11366416" cy="513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spAutoFit/>
          </a:bodyPr>
          <a:lstStyle>
            <a:lvl1pPr algn="r">
              <a:defRPr sz="2400">
                <a:solidFill>
                  <a:srgbClr val="253957"/>
                </a:solidFill>
                <a:latin typeface="+mn-lt"/>
                <a:ea typeface="+mn-ea"/>
                <a:cs typeface="+mn-cs"/>
                <a:sym typeface="Arial Narrow"/>
              </a:defRPr>
            </a:lvl1pPr>
          </a:lstStyle>
          <a:p>
            <a:r>
              <a:rPr lang="en-US" dirty="0"/>
              <a:t>International Business and Management</a:t>
            </a:r>
          </a:p>
        </p:txBody>
      </p:sp>
      <p:pic>
        <p:nvPicPr>
          <p:cNvPr id="9" name="Изображение" descr="Изображение"/>
          <p:cNvPicPr>
            <a:picLocks noChangeAspect="1"/>
          </p:cNvPicPr>
          <p:nvPr/>
        </p:nvPicPr>
        <p:blipFill>
          <a:blip r:embed="rId2"/>
          <a:stretch>
            <a:fillRect/>
          </a:stretch>
        </p:blipFill>
        <p:spPr>
          <a:xfrm>
            <a:off x="1211199" y="620465"/>
            <a:ext cx="1214985" cy="1214985"/>
          </a:xfrm>
          <a:prstGeom prst="rect">
            <a:avLst/>
          </a:prstGeom>
          <a:ln w="12700">
            <a:miter lim="400000"/>
          </a:ln>
        </p:spPr>
      </p:pic>
      <p:sp>
        <p:nvSpPr>
          <p:cNvPr id="12" name="Прямоугольник 11">
            <a:extLst>
              <a:ext uri="{FF2B5EF4-FFF2-40B4-BE49-F238E27FC236}">
                <a16:creationId xmlns:a16="http://schemas.microsoft.com/office/drawing/2014/main" id="{7544B139-B080-472C-A84E-419B851C622C}"/>
              </a:ext>
            </a:extLst>
          </p:cNvPr>
          <p:cNvSpPr/>
          <p:nvPr/>
        </p:nvSpPr>
        <p:spPr>
          <a:xfrm>
            <a:off x="14296292" y="12773634"/>
            <a:ext cx="8408868" cy="523220"/>
          </a:xfrm>
          <a:prstGeom prst="rect">
            <a:avLst/>
          </a:prstGeom>
        </p:spPr>
        <p:txBody>
          <a:bodyPr wrap="square">
            <a:spAutoFit/>
          </a:bodyPr>
          <a:lstStyle/>
          <a:p>
            <a:pPr algn="r"/>
            <a:r>
              <a:rPr lang="en-US" sz="2800" dirty="0">
                <a:solidFill>
                  <a:schemeClr val="accent1">
                    <a:lumMod val="50000"/>
                  </a:schemeClr>
                </a:solidFill>
                <a:latin typeface="Arial Narrow" charset="0"/>
                <a:ea typeface="Arial Narrow" charset="0"/>
                <a:cs typeface="Arial Narrow" charset="0"/>
              </a:rPr>
              <a:t>(</a:t>
            </a:r>
            <a:r>
              <a:rPr lang="en-US" sz="2800" dirty="0" err="1">
                <a:solidFill>
                  <a:schemeClr val="accent1">
                    <a:lumMod val="50000"/>
                  </a:schemeClr>
                </a:solidFill>
                <a:latin typeface="Arial Narrow" charset="0"/>
                <a:ea typeface="Arial Narrow" charset="0"/>
                <a:cs typeface="Arial Narrow" charset="0"/>
              </a:rPr>
              <a:t>Ahani</a:t>
            </a:r>
            <a:r>
              <a:rPr lang="en-US" sz="2800" dirty="0">
                <a:solidFill>
                  <a:schemeClr val="accent1">
                    <a:lumMod val="50000"/>
                  </a:schemeClr>
                </a:solidFill>
                <a:latin typeface="Arial Narrow" charset="0"/>
                <a:ea typeface="Arial Narrow" charset="0"/>
                <a:cs typeface="Arial Narrow" charset="0"/>
              </a:rPr>
              <a:t> et al., 2019; </a:t>
            </a:r>
            <a:r>
              <a:rPr lang="en-US" sz="2800" dirty="0" err="1">
                <a:solidFill>
                  <a:schemeClr val="accent1">
                    <a:lumMod val="50000"/>
                  </a:schemeClr>
                </a:solidFill>
                <a:latin typeface="Arial Narrow" charset="0"/>
                <a:ea typeface="Arial Narrow" charset="0"/>
                <a:cs typeface="Arial Narrow" charset="0"/>
              </a:rPr>
              <a:t>Jannach</a:t>
            </a:r>
            <a:r>
              <a:rPr lang="en-US" sz="2800" dirty="0">
                <a:solidFill>
                  <a:schemeClr val="accent1">
                    <a:lumMod val="50000"/>
                  </a:schemeClr>
                </a:solidFill>
                <a:latin typeface="Arial Narrow" charset="0"/>
                <a:ea typeface="Arial Narrow" charset="0"/>
                <a:cs typeface="Arial Narrow" charset="0"/>
              </a:rPr>
              <a:t> et al., 2014; Fuchs et al., 2012)</a:t>
            </a:r>
          </a:p>
        </p:txBody>
      </p:sp>
      <p:sp>
        <p:nvSpPr>
          <p:cNvPr id="10"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a:extLst>
              <a:ext uri="{FF2B5EF4-FFF2-40B4-BE49-F238E27FC236}">
                <a16:creationId xmlns:a16="http://schemas.microsoft.com/office/drawing/2014/main" id="{37532F7A-CF9A-4495-AE86-D21AF5E8F5F6}"/>
              </a:ext>
            </a:extLst>
          </p:cNvPr>
          <p:cNvSpPr txBox="1"/>
          <p:nvPr/>
        </p:nvSpPr>
        <p:spPr>
          <a:xfrm>
            <a:off x="2663499" y="4374466"/>
            <a:ext cx="7434544" cy="3681431"/>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lstStyle/>
          <a:p>
            <a:pPr lvl="1" indent="0">
              <a:lnSpc>
                <a:spcPct val="150000"/>
              </a:lnSpc>
              <a:spcBef>
                <a:spcPts val="2000"/>
              </a:spcBef>
              <a:buSzPct val="100000"/>
              <a:defRPr sz="2100">
                <a:solidFill>
                  <a:srgbClr val="253957"/>
                </a:solidFill>
                <a:latin typeface="+mn-lt"/>
                <a:ea typeface="+mn-ea"/>
                <a:cs typeface="+mn-cs"/>
                <a:sym typeface="Arial Narrow"/>
              </a:defRPr>
            </a:pPr>
            <a:r>
              <a:rPr lang="en-US" sz="4800" b="1" dirty="0">
                <a:latin typeface="Arial Narrow" charset="0"/>
                <a:ea typeface="Arial Narrow" charset="0"/>
                <a:cs typeface="Arial Narrow" charset="0"/>
              </a:rPr>
              <a:t>Previous TripAdvisor studies </a:t>
            </a:r>
            <a:r>
              <a:rPr lang="en-US" sz="4000" dirty="0">
                <a:latin typeface="Arial Narrow" charset="0"/>
                <a:ea typeface="Arial Narrow" charset="0"/>
                <a:cs typeface="Arial Narrow" charset="0"/>
              </a:rPr>
              <a:t>User reviews for hotels and restaurants (overall and multi-criteria ratings)</a:t>
            </a:r>
          </a:p>
        </p:txBody>
      </p:sp>
      <p:sp>
        <p:nvSpPr>
          <p:cNvPr id="4" name="Прямоугольник 3">
            <a:extLst>
              <a:ext uri="{FF2B5EF4-FFF2-40B4-BE49-F238E27FC236}">
                <a16:creationId xmlns:a16="http://schemas.microsoft.com/office/drawing/2014/main" id="{566ADFE4-93AB-41A8-9D8F-BE8A6A620BAE}"/>
              </a:ext>
            </a:extLst>
          </p:cNvPr>
          <p:cNvSpPr/>
          <p:nvPr/>
        </p:nvSpPr>
        <p:spPr>
          <a:xfrm>
            <a:off x="13772611" y="4374466"/>
            <a:ext cx="6966794" cy="3868303"/>
          </a:xfrm>
          <a:prstGeom prst="rect">
            <a:avLst/>
          </a:prstGeom>
        </p:spPr>
        <p:txBody>
          <a:bodyPr wrap="square">
            <a:spAutoFit/>
          </a:bodyPr>
          <a:lstStyle/>
          <a:p>
            <a:pPr lvl="1" indent="0">
              <a:lnSpc>
                <a:spcPct val="150000"/>
              </a:lnSpc>
              <a:spcBef>
                <a:spcPts val="2000"/>
              </a:spcBef>
              <a:buSzPct val="100000"/>
              <a:defRPr sz="2100">
                <a:solidFill>
                  <a:srgbClr val="253957"/>
                </a:solidFill>
                <a:latin typeface="+mn-lt"/>
                <a:ea typeface="+mn-ea"/>
                <a:cs typeface="+mn-cs"/>
                <a:sym typeface="Arial Narrow"/>
              </a:defRPr>
            </a:pPr>
            <a:r>
              <a:rPr lang="en-US" sz="4800" b="1" dirty="0">
                <a:latin typeface="Arial Narrow" charset="0"/>
                <a:ea typeface="Arial Narrow" charset="0"/>
                <a:cs typeface="Arial Narrow" charset="0"/>
              </a:rPr>
              <a:t>Untested TripAdvisor data </a:t>
            </a:r>
            <a:r>
              <a:rPr lang="en-US" sz="4000" dirty="0">
                <a:latin typeface="Arial Narrow" charset="0"/>
                <a:ea typeface="Arial Narrow" charset="0"/>
                <a:cs typeface="Arial Narrow" charset="0"/>
              </a:rPr>
              <a:t>User reviews for tourist attractions (overall ratings and textual reviews)</a:t>
            </a:r>
          </a:p>
          <a:p>
            <a:pPr lvl="1" indent="0">
              <a:lnSpc>
                <a:spcPct val="150000"/>
              </a:lnSpc>
              <a:spcBef>
                <a:spcPts val="2000"/>
              </a:spcBef>
              <a:buSzPct val="100000"/>
              <a:defRPr sz="2100">
                <a:solidFill>
                  <a:srgbClr val="253957"/>
                </a:solidFill>
                <a:latin typeface="+mn-lt"/>
                <a:ea typeface="+mn-ea"/>
                <a:cs typeface="+mn-cs"/>
                <a:sym typeface="Arial Narrow"/>
              </a:defRPr>
            </a:pPr>
            <a:endParaRPr lang="en-US" sz="2800" dirty="0">
              <a:latin typeface="Arial Narrow" charset="0"/>
              <a:ea typeface="Arial Narrow" charset="0"/>
              <a:cs typeface="Arial Narrow" charset="0"/>
            </a:endParaRPr>
          </a:p>
        </p:txBody>
      </p:sp>
      <p:pic>
        <p:nvPicPr>
          <p:cNvPr id="11" name="Рисунок 10">
            <a:extLst>
              <a:ext uri="{FF2B5EF4-FFF2-40B4-BE49-F238E27FC236}">
                <a16:creationId xmlns:a16="http://schemas.microsoft.com/office/drawing/2014/main" id="{F27147CF-B44F-41B8-990C-2C61990D6EF7}"/>
              </a:ext>
            </a:extLst>
          </p:cNvPr>
          <p:cNvPicPr>
            <a:picLocks noChangeAspect="1"/>
          </p:cNvPicPr>
          <p:nvPr/>
        </p:nvPicPr>
        <p:blipFill rotWithShape="1">
          <a:blip r:embed="rId3"/>
          <a:srcRect l="1363" t="3534"/>
          <a:stretch/>
        </p:blipFill>
        <p:spPr>
          <a:xfrm>
            <a:off x="11806856" y="7546967"/>
            <a:ext cx="10898304" cy="4886325"/>
          </a:xfrm>
          <a:prstGeom prst="rect">
            <a:avLst/>
          </a:prstGeom>
          <a:ln w="28575">
            <a:solidFill>
              <a:schemeClr val="accent1">
                <a:lumMod val="50000"/>
              </a:schemeClr>
            </a:solidFill>
          </a:ln>
        </p:spPr>
      </p:pic>
      <p:pic>
        <p:nvPicPr>
          <p:cNvPr id="6" name="Рисунок 5">
            <a:extLst>
              <a:ext uri="{FF2B5EF4-FFF2-40B4-BE49-F238E27FC236}">
                <a16:creationId xmlns:a16="http://schemas.microsoft.com/office/drawing/2014/main" id="{81838565-EDC6-4C2F-829D-8559A994657C}"/>
              </a:ext>
            </a:extLst>
          </p:cNvPr>
          <p:cNvPicPr>
            <a:picLocks noChangeAspect="1"/>
          </p:cNvPicPr>
          <p:nvPr/>
        </p:nvPicPr>
        <p:blipFill>
          <a:blip r:embed="rId4"/>
          <a:stretch>
            <a:fillRect/>
          </a:stretch>
        </p:blipFill>
        <p:spPr>
          <a:xfrm>
            <a:off x="1233084" y="7546966"/>
            <a:ext cx="10295375" cy="4886326"/>
          </a:xfrm>
          <a:prstGeom prst="rect">
            <a:avLst/>
          </a:prstGeom>
          <a:ln w="28575">
            <a:solidFill>
              <a:schemeClr val="accent1">
                <a:lumMod val="50000"/>
              </a:schemeClr>
            </a:solidFill>
          </a:ln>
        </p:spPr>
      </p:pic>
    </p:spTree>
    <p:extLst>
      <p:ext uri="{BB962C8B-B14F-4D97-AF65-F5344CB8AC3E}">
        <p14:creationId xmlns:p14="http://schemas.microsoft.com/office/powerpoint/2010/main" val="264904366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Очень крутой заголовок…"/>
          <p:cNvSpPr txBox="1"/>
          <p:nvPr/>
        </p:nvSpPr>
        <p:spPr>
          <a:xfrm>
            <a:off x="1115664" y="2972786"/>
            <a:ext cx="21506374" cy="231322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lgn="l">
              <a:defRPr sz="5000" b="1" cap="all">
                <a:solidFill>
                  <a:srgbClr val="253957"/>
                </a:solidFill>
                <a:latin typeface="+mn-lt"/>
                <a:ea typeface="+mn-ea"/>
                <a:cs typeface="+mn-cs"/>
                <a:sym typeface="Arial Narrow"/>
              </a:defRPr>
            </a:pPr>
            <a:r>
              <a:rPr lang="en-US" sz="7000" b="1" dirty="0">
                <a:latin typeface="Arial Narrow" charset="0"/>
                <a:ea typeface="Arial Narrow" charset="0"/>
                <a:cs typeface="Arial Narrow" charset="0"/>
              </a:rPr>
              <a:t>Research gap</a:t>
            </a:r>
          </a:p>
        </p:txBody>
      </p:sp>
      <p:sp>
        <p:nvSpPr>
          <p:cNvPr id="75" name="Линия"/>
          <p:cNvSpPr/>
          <p:nvPr/>
        </p:nvSpPr>
        <p:spPr>
          <a:xfrm>
            <a:off x="1201065" y="2214562"/>
            <a:ext cx="21506374" cy="1"/>
          </a:xfrm>
          <a:prstGeom prst="line">
            <a:avLst/>
          </a:prstGeom>
          <a:ln w="12700">
            <a:solidFill>
              <a:srgbClr val="253957"/>
            </a:solidFill>
            <a:miter lim="400000"/>
          </a:ln>
        </p:spPr>
        <p:txBody>
          <a:bodyPr lIns="71437" tIns="71437" rIns="71437" bIns="71437" anchor="ctr"/>
          <a:lstStyle/>
          <a:p>
            <a:pPr>
              <a:defRPr sz="3200"/>
            </a:pPr>
            <a:endParaRPr/>
          </a:p>
        </p:txBody>
      </p:sp>
      <p:sp>
        <p:nvSpPr>
          <p:cNvPr id="8" name="Название подразделения, лаборатории, факультета и т.д."/>
          <p:cNvSpPr txBox="1"/>
          <p:nvPr/>
        </p:nvSpPr>
        <p:spPr>
          <a:xfrm>
            <a:off x="11338744" y="942364"/>
            <a:ext cx="11366416" cy="513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spAutoFit/>
          </a:bodyPr>
          <a:lstStyle>
            <a:lvl1pPr algn="r">
              <a:defRPr sz="2400">
                <a:solidFill>
                  <a:srgbClr val="253957"/>
                </a:solidFill>
                <a:latin typeface="+mn-lt"/>
                <a:ea typeface="+mn-ea"/>
                <a:cs typeface="+mn-cs"/>
                <a:sym typeface="Arial Narrow"/>
              </a:defRPr>
            </a:lvl1pPr>
          </a:lstStyle>
          <a:p>
            <a:r>
              <a:rPr lang="en-US" dirty="0"/>
              <a:t>International Business and Management</a:t>
            </a:r>
          </a:p>
        </p:txBody>
      </p:sp>
      <p:pic>
        <p:nvPicPr>
          <p:cNvPr id="9" name="Изображение" descr="Изображение"/>
          <p:cNvPicPr>
            <a:picLocks noChangeAspect="1"/>
          </p:cNvPicPr>
          <p:nvPr/>
        </p:nvPicPr>
        <p:blipFill>
          <a:blip r:embed="rId2"/>
          <a:stretch>
            <a:fillRect/>
          </a:stretch>
        </p:blipFill>
        <p:spPr>
          <a:xfrm>
            <a:off x="1211199" y="620465"/>
            <a:ext cx="1214985" cy="1214985"/>
          </a:xfrm>
          <a:prstGeom prst="rect">
            <a:avLst/>
          </a:prstGeom>
          <a:ln w="12700">
            <a:miter lim="400000"/>
          </a:ln>
        </p:spPr>
      </p:pic>
      <p:sp>
        <p:nvSpPr>
          <p:cNvPr id="12" name="Прямоугольник 11">
            <a:extLst>
              <a:ext uri="{FF2B5EF4-FFF2-40B4-BE49-F238E27FC236}">
                <a16:creationId xmlns:a16="http://schemas.microsoft.com/office/drawing/2014/main" id="{7544B139-B080-472C-A84E-419B851C622C}"/>
              </a:ext>
            </a:extLst>
          </p:cNvPr>
          <p:cNvSpPr/>
          <p:nvPr/>
        </p:nvSpPr>
        <p:spPr>
          <a:xfrm>
            <a:off x="14296292" y="12773634"/>
            <a:ext cx="8408868" cy="523220"/>
          </a:xfrm>
          <a:prstGeom prst="rect">
            <a:avLst/>
          </a:prstGeom>
        </p:spPr>
        <p:txBody>
          <a:bodyPr wrap="square">
            <a:spAutoFit/>
          </a:bodyPr>
          <a:lstStyle/>
          <a:p>
            <a:pPr algn="r"/>
            <a:r>
              <a:rPr lang="en-US" sz="2800" dirty="0">
                <a:solidFill>
                  <a:schemeClr val="accent1">
                    <a:lumMod val="50000"/>
                  </a:schemeClr>
                </a:solidFill>
                <a:latin typeface="Arial Narrow" charset="0"/>
                <a:ea typeface="Arial Narrow" charset="0"/>
                <a:cs typeface="Arial Narrow" charset="0"/>
              </a:rPr>
              <a:t>(</a:t>
            </a:r>
            <a:r>
              <a:rPr lang="en-US" sz="2800" dirty="0" err="1">
                <a:solidFill>
                  <a:schemeClr val="accent1">
                    <a:lumMod val="50000"/>
                  </a:schemeClr>
                </a:solidFill>
                <a:latin typeface="Arial Narrow" charset="0"/>
                <a:ea typeface="Arial Narrow" charset="0"/>
                <a:cs typeface="Arial Narrow" charset="0"/>
              </a:rPr>
              <a:t>Alyari</a:t>
            </a:r>
            <a:r>
              <a:rPr lang="en-US" sz="2800" dirty="0">
                <a:solidFill>
                  <a:schemeClr val="accent1">
                    <a:lumMod val="50000"/>
                  </a:schemeClr>
                </a:solidFill>
                <a:latin typeface="Arial Narrow" charset="0"/>
                <a:ea typeface="Arial Narrow" charset="0"/>
                <a:cs typeface="Arial Narrow" charset="0"/>
              </a:rPr>
              <a:t> &amp; </a:t>
            </a:r>
            <a:r>
              <a:rPr lang="en-US" sz="2800" dirty="0" err="1">
                <a:solidFill>
                  <a:schemeClr val="accent1">
                    <a:lumMod val="50000"/>
                  </a:schemeClr>
                </a:solidFill>
                <a:latin typeface="Arial Narrow" charset="0"/>
                <a:ea typeface="Arial Narrow" charset="0"/>
                <a:cs typeface="Arial Narrow" charset="0"/>
              </a:rPr>
              <a:t>Navimipour</a:t>
            </a:r>
            <a:r>
              <a:rPr lang="en-US" sz="2800" dirty="0">
                <a:solidFill>
                  <a:schemeClr val="accent1">
                    <a:lumMod val="50000"/>
                  </a:schemeClr>
                </a:solidFill>
                <a:latin typeface="Arial Narrow" charset="0"/>
                <a:ea typeface="Arial Narrow" charset="0"/>
                <a:cs typeface="Arial Narrow" charset="0"/>
              </a:rPr>
              <a:t>, 2018) </a:t>
            </a:r>
          </a:p>
        </p:txBody>
      </p:sp>
      <p:sp>
        <p:nvSpPr>
          <p:cNvPr id="16"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a:extLst>
              <a:ext uri="{FF2B5EF4-FFF2-40B4-BE49-F238E27FC236}">
                <a16:creationId xmlns:a16="http://schemas.microsoft.com/office/drawing/2014/main" id="{65D1625E-EF55-4B95-AD4C-C488A90442C2}"/>
              </a:ext>
            </a:extLst>
          </p:cNvPr>
          <p:cNvSpPr txBox="1"/>
          <p:nvPr/>
        </p:nvSpPr>
        <p:spPr>
          <a:xfrm>
            <a:off x="1198785" y="5284829"/>
            <a:ext cx="21506374" cy="7080295"/>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lstStyle/>
          <a:p>
            <a:pPr lvl="1" indent="0">
              <a:lnSpc>
                <a:spcPct val="150000"/>
              </a:lnSpc>
              <a:spcBef>
                <a:spcPts val="2000"/>
              </a:spcBef>
              <a:buSzPct val="100000"/>
              <a:defRPr sz="2100">
                <a:solidFill>
                  <a:srgbClr val="253957"/>
                </a:solidFill>
                <a:latin typeface="+mn-lt"/>
                <a:ea typeface="+mn-ea"/>
                <a:cs typeface="+mn-cs"/>
                <a:sym typeface="Arial Narrow"/>
              </a:defRPr>
            </a:pPr>
            <a:r>
              <a:rPr lang="en-US" sz="4800" b="1" dirty="0">
                <a:latin typeface="Arial Narrow" charset="0"/>
                <a:ea typeface="Arial Narrow" charset="0"/>
                <a:cs typeface="Arial Narrow" charset="0"/>
              </a:rPr>
              <a:t>The</a:t>
            </a:r>
            <a:r>
              <a:rPr lang="ru-RU" sz="4800" b="1" dirty="0">
                <a:latin typeface="Arial Narrow" charset="0"/>
                <a:ea typeface="Arial Narrow" charset="0"/>
                <a:cs typeface="Arial Narrow" charset="0"/>
              </a:rPr>
              <a:t> 5</a:t>
            </a:r>
            <a:r>
              <a:rPr lang="en-US" sz="4800" b="1" dirty="0">
                <a:latin typeface="Arial Narrow" charset="0"/>
                <a:ea typeface="Arial Narrow" charset="0"/>
                <a:cs typeface="Arial Narrow" charset="0"/>
              </a:rPr>
              <a:t> most common directions for future recommender system research:</a:t>
            </a:r>
          </a:p>
          <a:p>
            <a:pPr marL="514350" lvl="1" indent="-514350" algn="l">
              <a:lnSpc>
                <a:spcPct val="150000"/>
              </a:lnSpc>
              <a:spcBef>
                <a:spcPts val="2000"/>
              </a:spcBef>
              <a:buSzPct val="100000"/>
              <a:buFont typeface="+mj-lt"/>
              <a:buAutoNum type="arabicPeriod"/>
              <a:defRPr sz="2100">
                <a:solidFill>
                  <a:srgbClr val="253957"/>
                </a:solidFill>
                <a:latin typeface="+mn-lt"/>
                <a:ea typeface="+mn-ea"/>
                <a:cs typeface="+mn-cs"/>
                <a:sym typeface="Arial Narrow"/>
              </a:defRPr>
            </a:pPr>
            <a:r>
              <a:rPr lang="en-US" sz="4000" dirty="0">
                <a:latin typeface="Arial Narrow" charset="0"/>
                <a:ea typeface="Arial Narrow" charset="0"/>
                <a:cs typeface="Arial Narrow" charset="0"/>
              </a:rPr>
              <a:t>Consider less explored application domains;</a:t>
            </a:r>
          </a:p>
          <a:p>
            <a:pPr marL="514350" lvl="1" indent="-514350" algn="l">
              <a:lnSpc>
                <a:spcPct val="150000"/>
              </a:lnSpc>
              <a:spcBef>
                <a:spcPts val="2000"/>
              </a:spcBef>
              <a:buSzPct val="100000"/>
              <a:buFont typeface="+mj-lt"/>
              <a:buAutoNum type="arabicPeriod"/>
              <a:defRPr sz="2100">
                <a:solidFill>
                  <a:srgbClr val="253957"/>
                </a:solidFill>
                <a:latin typeface="+mn-lt"/>
                <a:ea typeface="+mn-ea"/>
                <a:cs typeface="+mn-cs"/>
                <a:sym typeface="Arial Narrow"/>
              </a:defRPr>
            </a:pPr>
            <a:r>
              <a:rPr lang="en-US" sz="4000" dirty="0">
                <a:latin typeface="Arial Narrow" charset="0"/>
                <a:ea typeface="Arial Narrow" charset="0"/>
                <a:cs typeface="Arial Narrow" charset="0"/>
              </a:rPr>
              <a:t>Develop a hybrid filtering recommender system;</a:t>
            </a:r>
          </a:p>
          <a:p>
            <a:pPr marL="514350" lvl="1" indent="-514350" algn="l">
              <a:lnSpc>
                <a:spcPct val="150000"/>
              </a:lnSpc>
              <a:spcBef>
                <a:spcPts val="2000"/>
              </a:spcBef>
              <a:buSzPct val="100000"/>
              <a:buFont typeface="+mj-lt"/>
              <a:buAutoNum type="arabicPeriod"/>
              <a:defRPr sz="2100">
                <a:solidFill>
                  <a:srgbClr val="253957"/>
                </a:solidFill>
                <a:latin typeface="+mn-lt"/>
                <a:ea typeface="+mn-ea"/>
                <a:cs typeface="+mn-cs"/>
                <a:sym typeface="Arial Narrow"/>
              </a:defRPr>
            </a:pPr>
            <a:r>
              <a:rPr lang="en-US" sz="4000" dirty="0">
                <a:latin typeface="Arial Narrow" charset="0"/>
                <a:ea typeface="Arial Narrow" charset="0"/>
                <a:cs typeface="Arial Narrow" charset="0"/>
              </a:rPr>
              <a:t>Compile datasets of previously untested data;</a:t>
            </a:r>
          </a:p>
          <a:p>
            <a:pPr marL="514350" lvl="1" indent="-514350" algn="l">
              <a:lnSpc>
                <a:spcPct val="150000"/>
              </a:lnSpc>
              <a:spcBef>
                <a:spcPts val="2000"/>
              </a:spcBef>
              <a:buSzPct val="100000"/>
              <a:buFont typeface="+mj-lt"/>
              <a:buAutoNum type="arabicPeriod"/>
              <a:defRPr sz="2100">
                <a:solidFill>
                  <a:srgbClr val="253957"/>
                </a:solidFill>
                <a:latin typeface="+mn-lt"/>
                <a:ea typeface="+mn-ea"/>
                <a:cs typeface="+mn-cs"/>
                <a:sym typeface="Arial Narrow"/>
              </a:defRPr>
            </a:pPr>
            <a:r>
              <a:rPr lang="en-US" sz="4000" dirty="0">
                <a:latin typeface="Arial Narrow" charset="0"/>
                <a:ea typeface="Arial Narrow" charset="0"/>
                <a:cs typeface="Arial Narrow" charset="0"/>
              </a:rPr>
              <a:t>??</a:t>
            </a:r>
          </a:p>
          <a:p>
            <a:pPr marL="514350" lvl="1" indent="-514350" algn="l">
              <a:lnSpc>
                <a:spcPct val="150000"/>
              </a:lnSpc>
              <a:spcBef>
                <a:spcPts val="2000"/>
              </a:spcBef>
              <a:buSzPct val="100000"/>
              <a:buFont typeface="+mj-lt"/>
              <a:buAutoNum type="arabicPeriod"/>
              <a:defRPr sz="2100">
                <a:solidFill>
                  <a:srgbClr val="253957"/>
                </a:solidFill>
                <a:latin typeface="+mn-lt"/>
                <a:ea typeface="+mn-ea"/>
                <a:cs typeface="+mn-cs"/>
                <a:sym typeface="Arial Narrow"/>
              </a:defRPr>
            </a:pPr>
            <a:r>
              <a:rPr lang="en-US" sz="4000" dirty="0">
                <a:latin typeface="Arial Narrow" charset="0"/>
                <a:ea typeface="Arial Narrow" charset="0"/>
                <a:cs typeface="Arial Narrow" charset="0"/>
              </a:rPr>
              <a:t>??</a:t>
            </a:r>
          </a:p>
        </p:txBody>
      </p:sp>
      <p:sp>
        <p:nvSpPr>
          <p:cNvPr id="11" name="Стрелка: вправо 10">
            <a:extLst>
              <a:ext uri="{FF2B5EF4-FFF2-40B4-BE49-F238E27FC236}">
                <a16:creationId xmlns:a16="http://schemas.microsoft.com/office/drawing/2014/main" id="{A11ECDDB-F9B4-4B15-B337-90B093BAF038}"/>
              </a:ext>
            </a:extLst>
          </p:cNvPr>
          <p:cNvSpPr/>
          <p:nvPr/>
        </p:nvSpPr>
        <p:spPr>
          <a:xfrm>
            <a:off x="10796955" y="9021407"/>
            <a:ext cx="4747846" cy="1131907"/>
          </a:xfrm>
          <a:prstGeom prst="rightArrow">
            <a:avLst/>
          </a:prstGeom>
          <a:blipFill rotWithShape="1">
            <a:blip r:embed="rId3"/>
            <a:srcRect/>
            <a:tile tx="0" ty="0" sx="100000" sy="100000" flip="none" algn="tl"/>
          </a:blip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ru-RU" sz="3200" b="0" i="0" u="none" strike="noStrike" cap="none" spc="0" normalizeH="0" baseline="0">
              <a:ln>
                <a:noFill/>
              </a:ln>
              <a:solidFill>
                <a:srgbClr val="FFFFFF"/>
              </a:solidFill>
              <a:effectLst/>
              <a:uFillTx/>
              <a:latin typeface="+mj-lt"/>
              <a:ea typeface="+mj-ea"/>
              <a:cs typeface="+mj-cs"/>
              <a:sym typeface="Helvetica Light"/>
            </a:endParaRPr>
          </a:p>
        </p:txBody>
      </p:sp>
      <p:sp>
        <p:nvSpPr>
          <p:cNvPr id="13" name="Прямоугольник: скругленные углы 12">
            <a:extLst>
              <a:ext uri="{FF2B5EF4-FFF2-40B4-BE49-F238E27FC236}">
                <a16:creationId xmlns:a16="http://schemas.microsoft.com/office/drawing/2014/main" id="{2EA234D3-FB54-408B-8231-38095CD73967}"/>
              </a:ext>
            </a:extLst>
          </p:cNvPr>
          <p:cNvSpPr/>
          <p:nvPr/>
        </p:nvSpPr>
        <p:spPr>
          <a:xfrm>
            <a:off x="15836656" y="9167032"/>
            <a:ext cx="6868503" cy="840655"/>
          </a:xfrm>
          <a:prstGeom prst="roundRect">
            <a:avLst/>
          </a:prstGeom>
          <a:solidFill>
            <a:schemeClr val="bg1"/>
          </a:solidFill>
          <a:ln w="38100" cap="flat">
            <a:solidFill>
              <a:schemeClr val="accent1">
                <a:lumMod val="75000"/>
              </a:schemeClr>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en-US" sz="4000" b="0" i="0" u="none" strike="noStrike" cap="none" spc="0" normalizeH="0" baseline="0" dirty="0">
                <a:ln>
                  <a:noFill/>
                </a:ln>
                <a:solidFill>
                  <a:schemeClr val="accent1">
                    <a:lumMod val="50000"/>
                  </a:schemeClr>
                </a:solidFill>
                <a:effectLst/>
                <a:uFillTx/>
                <a:latin typeface="+mn-lt"/>
                <a:ea typeface="+mj-ea"/>
                <a:cs typeface="+mj-cs"/>
                <a:sym typeface="Helvetica Light"/>
              </a:rPr>
              <a:t>TripAdvisor reviews on attractions</a:t>
            </a:r>
            <a:endParaRPr kumimoji="0" lang="ru-RU" sz="4000" b="0" i="0" u="none" strike="noStrike" cap="none" spc="0" normalizeH="0" baseline="0" dirty="0">
              <a:ln>
                <a:noFill/>
              </a:ln>
              <a:solidFill>
                <a:schemeClr val="accent1">
                  <a:lumMod val="50000"/>
                </a:schemeClr>
              </a:solidFill>
              <a:effectLst/>
              <a:uFillTx/>
              <a:latin typeface="+mn-lt"/>
              <a:ea typeface="+mj-ea"/>
              <a:cs typeface="+mj-cs"/>
              <a:sym typeface="Helvetica Light"/>
            </a:endParaRPr>
          </a:p>
        </p:txBody>
      </p:sp>
      <p:sp>
        <p:nvSpPr>
          <p:cNvPr id="17" name="Прямоугольник: скругленные углы 16">
            <a:extLst>
              <a:ext uri="{FF2B5EF4-FFF2-40B4-BE49-F238E27FC236}">
                <a16:creationId xmlns:a16="http://schemas.microsoft.com/office/drawing/2014/main" id="{423CECE8-7F16-44F0-BED7-0CB90D04CB04}"/>
              </a:ext>
            </a:extLst>
          </p:cNvPr>
          <p:cNvSpPr/>
          <p:nvPr/>
        </p:nvSpPr>
        <p:spPr>
          <a:xfrm>
            <a:off x="15836656" y="7020346"/>
            <a:ext cx="6868503" cy="1521692"/>
          </a:xfrm>
          <a:prstGeom prst="roundRect">
            <a:avLst/>
          </a:prstGeom>
          <a:solidFill>
            <a:schemeClr val="bg1"/>
          </a:solidFill>
          <a:ln w="38100" cap="flat">
            <a:solidFill>
              <a:schemeClr val="accent1">
                <a:lumMod val="75000"/>
              </a:schemeClr>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lang="en-US" sz="4000" dirty="0">
                <a:solidFill>
                  <a:schemeClr val="accent1">
                    <a:lumMod val="50000"/>
                  </a:schemeClr>
                </a:solidFill>
                <a:latin typeface="+mn-lt"/>
              </a:rPr>
              <a:t>Hybrid filtering system in the tourism domain </a:t>
            </a:r>
            <a:endParaRPr kumimoji="0" lang="ru-RU" sz="4000" b="0" i="0" u="none" strike="noStrike" cap="none" spc="0" normalizeH="0" baseline="0" dirty="0">
              <a:ln>
                <a:noFill/>
              </a:ln>
              <a:solidFill>
                <a:schemeClr val="accent1">
                  <a:lumMod val="50000"/>
                </a:schemeClr>
              </a:solidFill>
              <a:effectLst/>
              <a:uFillTx/>
              <a:latin typeface="+mn-lt"/>
              <a:ea typeface="+mj-ea"/>
              <a:cs typeface="+mj-cs"/>
              <a:sym typeface="Helvetica Light"/>
            </a:endParaRPr>
          </a:p>
        </p:txBody>
      </p:sp>
      <p:sp>
        <p:nvSpPr>
          <p:cNvPr id="18" name="Стрелка: вправо 17">
            <a:extLst>
              <a:ext uri="{FF2B5EF4-FFF2-40B4-BE49-F238E27FC236}">
                <a16:creationId xmlns:a16="http://schemas.microsoft.com/office/drawing/2014/main" id="{2165ED26-8558-4C28-AEFB-D52DE0843619}"/>
              </a:ext>
            </a:extLst>
          </p:cNvPr>
          <p:cNvSpPr/>
          <p:nvPr/>
        </p:nvSpPr>
        <p:spPr>
          <a:xfrm>
            <a:off x="10796954" y="7215238"/>
            <a:ext cx="4747846" cy="1131907"/>
          </a:xfrm>
          <a:prstGeom prst="rightArrow">
            <a:avLst/>
          </a:prstGeom>
          <a:blipFill rotWithShape="1">
            <a:blip r:embed="rId3"/>
            <a:srcRect/>
            <a:tile tx="0" ty="0" sx="100000" sy="100000" flip="none" algn="tl"/>
          </a:blip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ru-RU" sz="3200" b="0" i="0" u="none" strike="noStrike" cap="none" spc="0" normalizeH="0" baseline="0">
              <a:ln>
                <a:noFill/>
              </a:ln>
              <a:solidFill>
                <a:srgbClr val="FFFFFF"/>
              </a:solidFill>
              <a:effectLst/>
              <a:uFillTx/>
              <a:latin typeface="+mj-lt"/>
              <a:ea typeface="+mj-ea"/>
              <a:cs typeface="+mj-cs"/>
              <a:sym typeface="Helvetica Light"/>
            </a:endParaRPr>
          </a:p>
        </p:txBody>
      </p:sp>
      <p:sp>
        <p:nvSpPr>
          <p:cNvPr id="19" name="Стрелка: вправо 18">
            <a:extLst>
              <a:ext uri="{FF2B5EF4-FFF2-40B4-BE49-F238E27FC236}">
                <a16:creationId xmlns:a16="http://schemas.microsoft.com/office/drawing/2014/main" id="{98A67B81-4980-48D2-BE21-FCEC7329DA78}"/>
              </a:ext>
            </a:extLst>
          </p:cNvPr>
          <p:cNvSpPr/>
          <p:nvPr/>
        </p:nvSpPr>
        <p:spPr>
          <a:xfrm>
            <a:off x="10796954" y="10824707"/>
            <a:ext cx="4747846" cy="1131907"/>
          </a:xfrm>
          <a:prstGeom prst="rightArrow">
            <a:avLst/>
          </a:prstGeom>
          <a:blipFill rotWithShape="1">
            <a:blip r:embed="rId3"/>
            <a:srcRect/>
            <a:tile tx="0" ty="0" sx="100000" sy="100000" flip="none" algn="tl"/>
          </a:blip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ru-RU" sz="3200" b="0" i="0" u="none" strike="noStrike" cap="none" spc="0" normalizeH="0" baseline="0">
              <a:ln>
                <a:noFill/>
              </a:ln>
              <a:solidFill>
                <a:srgbClr val="FFFFFF"/>
              </a:solidFill>
              <a:effectLst/>
              <a:uFillTx/>
              <a:latin typeface="+mj-lt"/>
              <a:ea typeface="+mj-ea"/>
              <a:cs typeface="+mj-cs"/>
              <a:sym typeface="Helvetica Light"/>
            </a:endParaRPr>
          </a:p>
        </p:txBody>
      </p:sp>
      <p:sp>
        <p:nvSpPr>
          <p:cNvPr id="20" name="Прямоугольник: скругленные углы 19">
            <a:extLst>
              <a:ext uri="{FF2B5EF4-FFF2-40B4-BE49-F238E27FC236}">
                <a16:creationId xmlns:a16="http://schemas.microsoft.com/office/drawing/2014/main" id="{A4DA54A6-299F-4997-8A1E-D4A7C144D444}"/>
              </a:ext>
            </a:extLst>
          </p:cNvPr>
          <p:cNvSpPr/>
          <p:nvPr/>
        </p:nvSpPr>
        <p:spPr>
          <a:xfrm>
            <a:off x="15857902" y="10629814"/>
            <a:ext cx="6868503" cy="1521692"/>
          </a:xfrm>
          <a:prstGeom prst="roundRect">
            <a:avLst/>
          </a:prstGeom>
          <a:solidFill>
            <a:schemeClr val="bg1"/>
          </a:solidFill>
          <a:ln w="38100" cap="flat">
            <a:solidFill>
              <a:schemeClr val="accent1">
                <a:lumMod val="75000"/>
              </a:schemeClr>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lang="en-US" sz="4000" dirty="0">
                <a:solidFill>
                  <a:schemeClr val="accent1">
                    <a:lumMod val="50000"/>
                  </a:schemeClr>
                </a:solidFill>
                <a:latin typeface="+mn-lt"/>
              </a:rPr>
              <a:t>Most efficient models for sparse datasets – latent factor models</a:t>
            </a:r>
            <a:endParaRPr kumimoji="0" lang="en-US" sz="4000" b="0" i="0" u="none" strike="noStrike" cap="none" spc="0" normalizeH="0" baseline="0" dirty="0">
              <a:ln>
                <a:noFill/>
              </a:ln>
              <a:solidFill>
                <a:schemeClr val="accent1">
                  <a:lumMod val="50000"/>
                </a:schemeClr>
              </a:solidFill>
              <a:effectLst/>
              <a:uFillTx/>
              <a:latin typeface="+mn-lt"/>
              <a:ea typeface="+mj-ea"/>
              <a:cs typeface="+mj-cs"/>
              <a:sym typeface="Helvetica Light"/>
            </a:endParaRPr>
          </a:p>
        </p:txBody>
      </p:sp>
      <p:sp>
        <p:nvSpPr>
          <p:cNvPr id="2" name="Прямоугольник 1">
            <a:extLst>
              <a:ext uri="{FF2B5EF4-FFF2-40B4-BE49-F238E27FC236}">
                <a16:creationId xmlns:a16="http://schemas.microsoft.com/office/drawing/2014/main" id="{116B7B3B-F1C8-43DC-B440-1E9A110BC5BF}"/>
              </a:ext>
            </a:extLst>
          </p:cNvPr>
          <p:cNvSpPr/>
          <p:nvPr/>
        </p:nvSpPr>
        <p:spPr>
          <a:xfrm>
            <a:off x="1211199" y="10153314"/>
            <a:ext cx="9293899" cy="2078005"/>
          </a:xfrm>
          <a:prstGeom prst="rect">
            <a:avLst/>
          </a:prstGeom>
          <a:solidFill>
            <a:schemeClr val="bg1"/>
          </a:solidFill>
        </p:spPr>
        <p:txBody>
          <a:bodyPr wrap="square">
            <a:spAutoFit/>
          </a:bodyPr>
          <a:lstStyle/>
          <a:p>
            <a:pPr lvl="1" indent="0" algn="l">
              <a:lnSpc>
                <a:spcPct val="150000"/>
              </a:lnSpc>
              <a:spcBef>
                <a:spcPts val="2000"/>
              </a:spcBef>
              <a:buSzPct val="100000"/>
              <a:defRPr sz="2100">
                <a:solidFill>
                  <a:srgbClr val="253957"/>
                </a:solidFill>
                <a:latin typeface="+mn-lt"/>
                <a:ea typeface="+mn-ea"/>
                <a:cs typeface="+mn-cs"/>
                <a:sym typeface="Arial Narrow"/>
              </a:defRPr>
            </a:pPr>
            <a:r>
              <a:rPr lang="en-US" sz="4000" b="1" dirty="0">
                <a:latin typeface="Arial Narrow" charset="0"/>
                <a:ea typeface="Arial Narrow" charset="0"/>
                <a:cs typeface="Arial Narrow" charset="0"/>
              </a:rPr>
              <a:t>4. Adopt new models from other domains;</a:t>
            </a:r>
          </a:p>
          <a:p>
            <a:pPr lvl="1" indent="0" algn="l">
              <a:lnSpc>
                <a:spcPct val="150000"/>
              </a:lnSpc>
              <a:spcBef>
                <a:spcPts val="2000"/>
              </a:spcBef>
              <a:buSzPct val="100000"/>
              <a:defRPr sz="2100">
                <a:solidFill>
                  <a:srgbClr val="253957"/>
                </a:solidFill>
                <a:latin typeface="+mn-lt"/>
                <a:ea typeface="+mn-ea"/>
                <a:cs typeface="+mn-cs"/>
                <a:sym typeface="Arial Narrow"/>
              </a:defRPr>
            </a:pPr>
            <a:r>
              <a:rPr lang="en-US" sz="4000" b="1" dirty="0">
                <a:latin typeface="Arial Narrow" charset="0"/>
                <a:ea typeface="Arial Narrow" charset="0"/>
                <a:cs typeface="Arial Narrow" charset="0"/>
              </a:rPr>
              <a:t>5. Apply semantic analysis techniques.</a:t>
            </a:r>
          </a:p>
        </p:txBody>
      </p:sp>
    </p:spTree>
    <p:extLst>
      <p:ext uri="{BB962C8B-B14F-4D97-AF65-F5344CB8AC3E}">
        <p14:creationId xmlns:p14="http://schemas.microsoft.com/office/powerpoint/2010/main" val="81892510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Прямоугольник: скругленные углы 16">
            <a:extLst>
              <a:ext uri="{FF2B5EF4-FFF2-40B4-BE49-F238E27FC236}">
                <a16:creationId xmlns:a16="http://schemas.microsoft.com/office/drawing/2014/main" id="{A9AF9536-0DCA-4FAF-92B6-CBC2D3FA0278}"/>
              </a:ext>
            </a:extLst>
          </p:cNvPr>
          <p:cNvSpPr/>
          <p:nvPr/>
        </p:nvSpPr>
        <p:spPr>
          <a:xfrm>
            <a:off x="14635050" y="7390574"/>
            <a:ext cx="5314276" cy="5126207"/>
          </a:xfrm>
          <a:prstGeom prst="roundRect">
            <a:avLst/>
          </a:prstGeom>
          <a:solidFill>
            <a:schemeClr val="bg1"/>
          </a:solidFill>
          <a:ln w="38100" cap="flat">
            <a:solidFill>
              <a:schemeClr val="accent1">
                <a:lumMod val="50000"/>
              </a:schemeClr>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ru-RU" sz="3200" b="0" i="0" u="none" strike="noStrike" cap="none" spc="0" normalizeH="0" baseline="0">
              <a:ln>
                <a:noFill/>
              </a:ln>
              <a:solidFill>
                <a:srgbClr val="FFFFFF"/>
              </a:solidFill>
              <a:effectLst/>
              <a:uFillTx/>
              <a:latin typeface="+mj-lt"/>
              <a:ea typeface="+mj-ea"/>
              <a:cs typeface="+mj-cs"/>
              <a:sym typeface="Helvetica Light"/>
            </a:endParaRPr>
          </a:p>
        </p:txBody>
      </p:sp>
      <p:sp>
        <p:nvSpPr>
          <p:cNvPr id="4" name="Прямоугольник: скругленные углы 3">
            <a:extLst>
              <a:ext uri="{FF2B5EF4-FFF2-40B4-BE49-F238E27FC236}">
                <a16:creationId xmlns:a16="http://schemas.microsoft.com/office/drawing/2014/main" id="{D276D243-8CCB-4195-978E-17C410BEF005}"/>
              </a:ext>
            </a:extLst>
          </p:cNvPr>
          <p:cNvSpPr/>
          <p:nvPr/>
        </p:nvSpPr>
        <p:spPr>
          <a:xfrm>
            <a:off x="4293574" y="7391972"/>
            <a:ext cx="5314276" cy="5126207"/>
          </a:xfrm>
          <a:prstGeom prst="roundRect">
            <a:avLst/>
          </a:prstGeom>
          <a:solidFill>
            <a:schemeClr val="bg1"/>
          </a:solidFill>
          <a:ln w="38100" cap="flat">
            <a:solidFill>
              <a:schemeClr val="accent1">
                <a:lumMod val="50000"/>
              </a:schemeClr>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ru-RU" sz="3200" b="0" i="0" u="none" strike="noStrike" cap="none" spc="0" normalizeH="0" baseline="0">
              <a:ln>
                <a:noFill/>
              </a:ln>
              <a:solidFill>
                <a:srgbClr val="FFFFFF"/>
              </a:solidFill>
              <a:effectLst/>
              <a:uFillTx/>
              <a:latin typeface="+mj-lt"/>
              <a:ea typeface="+mj-ea"/>
              <a:cs typeface="+mj-cs"/>
              <a:sym typeface="Helvetica Light"/>
            </a:endParaRPr>
          </a:p>
        </p:txBody>
      </p:sp>
      <p:sp>
        <p:nvSpPr>
          <p:cNvPr id="73" name="Очень крутой заголовок…"/>
          <p:cNvSpPr txBox="1"/>
          <p:nvPr/>
        </p:nvSpPr>
        <p:spPr>
          <a:xfrm>
            <a:off x="1115664" y="2972786"/>
            <a:ext cx="21506374" cy="231322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lgn="l">
              <a:defRPr sz="5000" b="1" cap="all">
                <a:solidFill>
                  <a:srgbClr val="253957"/>
                </a:solidFill>
                <a:latin typeface="+mn-lt"/>
                <a:ea typeface="+mn-ea"/>
                <a:cs typeface="+mn-cs"/>
                <a:sym typeface="Arial Narrow"/>
              </a:defRPr>
            </a:pPr>
            <a:r>
              <a:rPr lang="en-US" sz="7000" b="1" dirty="0">
                <a:latin typeface="Arial Narrow" charset="0"/>
                <a:ea typeface="Arial Narrow" charset="0"/>
                <a:cs typeface="Arial Narrow" charset="0"/>
              </a:rPr>
              <a:t>Research gap</a:t>
            </a:r>
          </a:p>
        </p:txBody>
      </p:sp>
      <p:sp>
        <p:nvSpPr>
          <p:cNvPr id="75" name="Линия"/>
          <p:cNvSpPr/>
          <p:nvPr/>
        </p:nvSpPr>
        <p:spPr>
          <a:xfrm>
            <a:off x="1201065" y="2214562"/>
            <a:ext cx="21506374" cy="1"/>
          </a:xfrm>
          <a:prstGeom prst="line">
            <a:avLst/>
          </a:prstGeom>
          <a:ln w="12700">
            <a:solidFill>
              <a:srgbClr val="253957"/>
            </a:solidFill>
            <a:miter lim="400000"/>
          </a:ln>
        </p:spPr>
        <p:txBody>
          <a:bodyPr lIns="71437" tIns="71437" rIns="71437" bIns="71437" anchor="ctr"/>
          <a:lstStyle/>
          <a:p>
            <a:pPr>
              <a:defRPr sz="3200"/>
            </a:pPr>
            <a:endParaRPr/>
          </a:p>
        </p:txBody>
      </p:sp>
      <p:sp>
        <p:nvSpPr>
          <p:cNvPr id="8" name="Название подразделения, лаборатории, факультета и т.д."/>
          <p:cNvSpPr txBox="1"/>
          <p:nvPr/>
        </p:nvSpPr>
        <p:spPr>
          <a:xfrm>
            <a:off x="11338744" y="942364"/>
            <a:ext cx="11366416" cy="513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spAutoFit/>
          </a:bodyPr>
          <a:lstStyle>
            <a:lvl1pPr algn="r">
              <a:defRPr sz="2400">
                <a:solidFill>
                  <a:srgbClr val="253957"/>
                </a:solidFill>
                <a:latin typeface="+mn-lt"/>
                <a:ea typeface="+mn-ea"/>
                <a:cs typeface="+mn-cs"/>
                <a:sym typeface="Arial Narrow"/>
              </a:defRPr>
            </a:lvl1pPr>
          </a:lstStyle>
          <a:p>
            <a:r>
              <a:rPr lang="en-US" dirty="0"/>
              <a:t>International Business and Management</a:t>
            </a:r>
          </a:p>
        </p:txBody>
      </p:sp>
      <p:pic>
        <p:nvPicPr>
          <p:cNvPr id="9" name="Изображение" descr="Изображение"/>
          <p:cNvPicPr>
            <a:picLocks noChangeAspect="1"/>
          </p:cNvPicPr>
          <p:nvPr/>
        </p:nvPicPr>
        <p:blipFill>
          <a:blip r:embed="rId2"/>
          <a:stretch>
            <a:fillRect/>
          </a:stretch>
        </p:blipFill>
        <p:spPr>
          <a:xfrm>
            <a:off x="1211199" y="620465"/>
            <a:ext cx="1214985" cy="1214985"/>
          </a:xfrm>
          <a:prstGeom prst="rect">
            <a:avLst/>
          </a:prstGeom>
          <a:ln w="12700">
            <a:miter lim="400000"/>
          </a:ln>
        </p:spPr>
      </p:pic>
      <p:sp>
        <p:nvSpPr>
          <p:cNvPr id="12" name="Прямоугольник 11">
            <a:extLst>
              <a:ext uri="{FF2B5EF4-FFF2-40B4-BE49-F238E27FC236}">
                <a16:creationId xmlns:a16="http://schemas.microsoft.com/office/drawing/2014/main" id="{7544B139-B080-472C-A84E-419B851C622C}"/>
              </a:ext>
            </a:extLst>
          </p:cNvPr>
          <p:cNvSpPr/>
          <p:nvPr/>
        </p:nvSpPr>
        <p:spPr>
          <a:xfrm>
            <a:off x="14296292" y="12773636"/>
            <a:ext cx="8408868" cy="523220"/>
          </a:xfrm>
          <a:prstGeom prst="rect">
            <a:avLst/>
          </a:prstGeom>
        </p:spPr>
        <p:txBody>
          <a:bodyPr wrap="square">
            <a:spAutoFit/>
          </a:bodyPr>
          <a:lstStyle/>
          <a:p>
            <a:pPr algn="r"/>
            <a:r>
              <a:rPr lang="en-US" sz="2800" dirty="0">
                <a:solidFill>
                  <a:schemeClr val="accent1">
                    <a:lumMod val="50000"/>
                  </a:schemeClr>
                </a:solidFill>
                <a:latin typeface="Arial Narrow" charset="0"/>
                <a:ea typeface="Arial Narrow" charset="0"/>
                <a:cs typeface="Arial Narrow" charset="0"/>
              </a:rPr>
              <a:t>(</a:t>
            </a:r>
            <a:r>
              <a:rPr lang="en-US" sz="2800" dirty="0" err="1">
                <a:solidFill>
                  <a:schemeClr val="accent1">
                    <a:lumMod val="50000"/>
                  </a:schemeClr>
                </a:solidFill>
                <a:latin typeface="Arial Narrow" charset="0"/>
                <a:ea typeface="Arial Narrow" charset="0"/>
                <a:cs typeface="Arial Narrow" charset="0"/>
              </a:rPr>
              <a:t>Chenguang</a:t>
            </a:r>
            <a:r>
              <a:rPr lang="en-US" sz="2800" dirty="0">
                <a:solidFill>
                  <a:schemeClr val="accent1">
                    <a:lumMod val="50000"/>
                  </a:schemeClr>
                </a:solidFill>
                <a:latin typeface="Arial Narrow" charset="0"/>
                <a:ea typeface="Arial Narrow" charset="0"/>
                <a:cs typeface="Arial Narrow" charset="0"/>
              </a:rPr>
              <a:t> &amp; </a:t>
            </a:r>
            <a:r>
              <a:rPr lang="en-US" sz="2800" dirty="0" err="1">
                <a:solidFill>
                  <a:schemeClr val="accent1">
                    <a:lumMod val="50000"/>
                  </a:schemeClr>
                </a:solidFill>
                <a:latin typeface="Arial Narrow" charset="0"/>
                <a:ea typeface="Arial Narrow" charset="0"/>
                <a:cs typeface="Arial Narrow" charset="0"/>
              </a:rPr>
              <a:t>Wenxin</a:t>
            </a:r>
            <a:r>
              <a:rPr lang="en-US" sz="2800" dirty="0">
                <a:solidFill>
                  <a:schemeClr val="accent1">
                    <a:lumMod val="50000"/>
                  </a:schemeClr>
                </a:solidFill>
                <a:latin typeface="Arial Narrow" charset="0"/>
                <a:ea typeface="Arial Narrow" charset="0"/>
                <a:cs typeface="Arial Narrow" charset="0"/>
              </a:rPr>
              <a:t>, 2010; Koren et al., 2009)</a:t>
            </a:r>
          </a:p>
        </p:txBody>
      </p:sp>
      <p:sp>
        <p:nvSpPr>
          <p:cNvPr id="2" name="Прямоугольник 1">
            <a:extLst>
              <a:ext uri="{FF2B5EF4-FFF2-40B4-BE49-F238E27FC236}">
                <a16:creationId xmlns:a16="http://schemas.microsoft.com/office/drawing/2014/main" id="{C0DA03A6-2031-434B-A663-B554B88F9287}"/>
              </a:ext>
            </a:extLst>
          </p:cNvPr>
          <p:cNvSpPr/>
          <p:nvPr/>
        </p:nvSpPr>
        <p:spPr>
          <a:xfrm>
            <a:off x="5568038" y="9184532"/>
            <a:ext cx="2908167" cy="978729"/>
          </a:xfrm>
          <a:prstGeom prst="rect">
            <a:avLst/>
          </a:prstGeom>
        </p:spPr>
        <p:txBody>
          <a:bodyPr wrap="none">
            <a:spAutoFit/>
          </a:bodyPr>
          <a:lstStyle/>
          <a:p>
            <a:pPr lvl="1" indent="0">
              <a:lnSpc>
                <a:spcPct val="150000"/>
              </a:lnSpc>
              <a:spcBef>
                <a:spcPts val="2000"/>
              </a:spcBef>
              <a:buSzPct val="100000"/>
              <a:defRPr sz="2100">
                <a:solidFill>
                  <a:srgbClr val="253957"/>
                </a:solidFill>
                <a:latin typeface="+mn-lt"/>
                <a:ea typeface="+mn-ea"/>
                <a:cs typeface="+mn-cs"/>
                <a:sym typeface="Arial Narrow"/>
              </a:defRPr>
            </a:pPr>
            <a:r>
              <a:rPr lang="en-US" sz="4400" b="1" dirty="0">
                <a:latin typeface="Arial Narrow" charset="0"/>
                <a:ea typeface="Arial Narrow" charset="0"/>
                <a:cs typeface="Arial Narrow" charset="0"/>
              </a:rPr>
              <a:t>Film domain</a:t>
            </a:r>
          </a:p>
        </p:txBody>
      </p:sp>
      <p:sp>
        <p:nvSpPr>
          <p:cNvPr id="11" name="Прямоугольник 10">
            <a:extLst>
              <a:ext uri="{FF2B5EF4-FFF2-40B4-BE49-F238E27FC236}">
                <a16:creationId xmlns:a16="http://schemas.microsoft.com/office/drawing/2014/main" id="{B9287191-5ED0-47E5-B78B-51D52456E613}"/>
              </a:ext>
            </a:extLst>
          </p:cNvPr>
          <p:cNvSpPr/>
          <p:nvPr/>
        </p:nvSpPr>
        <p:spPr>
          <a:xfrm>
            <a:off x="14847448" y="9186880"/>
            <a:ext cx="4889480" cy="978729"/>
          </a:xfrm>
          <a:prstGeom prst="rect">
            <a:avLst/>
          </a:prstGeom>
        </p:spPr>
        <p:txBody>
          <a:bodyPr wrap="none">
            <a:spAutoFit/>
          </a:bodyPr>
          <a:lstStyle/>
          <a:p>
            <a:pPr lvl="1" indent="0">
              <a:lnSpc>
                <a:spcPct val="150000"/>
              </a:lnSpc>
              <a:spcBef>
                <a:spcPts val="2000"/>
              </a:spcBef>
              <a:buSzPct val="100000"/>
              <a:defRPr sz="2100">
                <a:solidFill>
                  <a:srgbClr val="253957"/>
                </a:solidFill>
                <a:latin typeface="+mn-lt"/>
                <a:ea typeface="+mn-ea"/>
                <a:cs typeface="+mn-cs"/>
                <a:sym typeface="Arial Narrow"/>
              </a:defRPr>
            </a:pPr>
            <a:r>
              <a:rPr lang="en-US" sz="4400" b="1" dirty="0">
                <a:latin typeface="Arial Narrow" charset="0"/>
                <a:ea typeface="Arial Narrow" charset="0"/>
                <a:cs typeface="Arial Narrow" charset="0"/>
              </a:rPr>
              <a:t>e-Documents domain</a:t>
            </a:r>
          </a:p>
        </p:txBody>
      </p:sp>
      <p:sp>
        <p:nvSpPr>
          <p:cNvPr id="3" name="Прямоугольник 2">
            <a:extLst>
              <a:ext uri="{FF2B5EF4-FFF2-40B4-BE49-F238E27FC236}">
                <a16:creationId xmlns:a16="http://schemas.microsoft.com/office/drawing/2014/main" id="{DEB3C1BE-C409-4539-8E25-A2E537C3209D}"/>
              </a:ext>
            </a:extLst>
          </p:cNvPr>
          <p:cNvSpPr/>
          <p:nvPr/>
        </p:nvSpPr>
        <p:spPr>
          <a:xfrm>
            <a:off x="3892059" y="10363709"/>
            <a:ext cx="6260123" cy="1822615"/>
          </a:xfrm>
          <a:prstGeom prst="rect">
            <a:avLst/>
          </a:prstGeom>
        </p:spPr>
        <p:txBody>
          <a:bodyPr wrap="square">
            <a:spAutoFit/>
          </a:bodyPr>
          <a:lstStyle/>
          <a:p>
            <a:pPr>
              <a:lnSpc>
                <a:spcPct val="150000"/>
              </a:lnSpc>
            </a:pPr>
            <a:r>
              <a:rPr lang="en-US" sz="4000" dirty="0">
                <a:solidFill>
                  <a:schemeClr val="accent1">
                    <a:lumMod val="50000"/>
                  </a:schemeClr>
                </a:solidFill>
                <a:latin typeface="+mn-lt"/>
              </a:rPr>
              <a:t>Matrix factorization models</a:t>
            </a:r>
          </a:p>
          <a:p>
            <a:pPr>
              <a:lnSpc>
                <a:spcPct val="150000"/>
              </a:lnSpc>
            </a:pPr>
            <a:r>
              <a:rPr lang="en-US" sz="4000" dirty="0">
                <a:solidFill>
                  <a:schemeClr val="accent1">
                    <a:lumMod val="50000"/>
                  </a:schemeClr>
                </a:solidFill>
                <a:latin typeface="+mn-lt"/>
              </a:rPr>
              <a:t>used for rating prediction</a:t>
            </a:r>
          </a:p>
        </p:txBody>
      </p:sp>
      <p:pic>
        <p:nvPicPr>
          <p:cNvPr id="5" name="Рисунок 4" descr="Кинолента">
            <a:extLst>
              <a:ext uri="{FF2B5EF4-FFF2-40B4-BE49-F238E27FC236}">
                <a16:creationId xmlns:a16="http://schemas.microsoft.com/office/drawing/2014/main" id="{36A4D11B-BDF6-4404-8F44-7298A9679E5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118944" y="7561673"/>
            <a:ext cx="1806360" cy="1806360"/>
          </a:xfrm>
          <a:prstGeom prst="rect">
            <a:avLst/>
          </a:prstGeom>
        </p:spPr>
      </p:pic>
      <p:sp>
        <p:nvSpPr>
          <p:cNvPr id="6" name="Прямоугольник 5">
            <a:extLst>
              <a:ext uri="{FF2B5EF4-FFF2-40B4-BE49-F238E27FC236}">
                <a16:creationId xmlns:a16="http://schemas.microsoft.com/office/drawing/2014/main" id="{C1FC53C3-87BA-46F4-BC02-89032BBD6292}"/>
              </a:ext>
            </a:extLst>
          </p:cNvPr>
          <p:cNvSpPr/>
          <p:nvPr/>
        </p:nvSpPr>
        <p:spPr>
          <a:xfrm>
            <a:off x="13871473" y="10352393"/>
            <a:ext cx="6841429" cy="1822615"/>
          </a:xfrm>
          <a:prstGeom prst="rect">
            <a:avLst/>
          </a:prstGeom>
        </p:spPr>
        <p:txBody>
          <a:bodyPr wrap="square">
            <a:spAutoFit/>
          </a:bodyPr>
          <a:lstStyle/>
          <a:p>
            <a:pPr>
              <a:lnSpc>
                <a:spcPct val="150000"/>
              </a:lnSpc>
            </a:pPr>
            <a:r>
              <a:rPr lang="en-US" sz="4000" dirty="0">
                <a:solidFill>
                  <a:schemeClr val="accent1">
                    <a:lumMod val="50000"/>
                  </a:schemeClr>
                </a:solidFill>
                <a:latin typeface="+mn-lt"/>
              </a:rPr>
              <a:t>Latent Dirichlet Allocation</a:t>
            </a:r>
          </a:p>
          <a:p>
            <a:pPr>
              <a:lnSpc>
                <a:spcPct val="150000"/>
              </a:lnSpc>
            </a:pPr>
            <a:r>
              <a:rPr lang="en-US" sz="4000" dirty="0">
                <a:solidFill>
                  <a:schemeClr val="accent1">
                    <a:lumMod val="50000"/>
                  </a:schemeClr>
                </a:solidFill>
                <a:latin typeface="+mn-lt"/>
              </a:rPr>
              <a:t>used for topic extraction</a:t>
            </a:r>
            <a:endParaRPr lang="ru-RU" sz="4000" dirty="0">
              <a:solidFill>
                <a:schemeClr val="accent1">
                  <a:lumMod val="50000"/>
                </a:schemeClr>
              </a:solidFill>
              <a:latin typeface="+mn-lt"/>
            </a:endParaRPr>
          </a:p>
        </p:txBody>
      </p:sp>
      <p:pic>
        <p:nvPicPr>
          <p:cNvPr id="13" name="Рисунок 12" descr="Документ">
            <a:extLst>
              <a:ext uri="{FF2B5EF4-FFF2-40B4-BE49-F238E27FC236}">
                <a16:creationId xmlns:a16="http://schemas.microsoft.com/office/drawing/2014/main" id="{1B332FF1-0509-410C-8A3D-804BCB9F554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6389009" y="7565849"/>
            <a:ext cx="1806360" cy="1806360"/>
          </a:xfrm>
          <a:prstGeom prst="rect">
            <a:avLst/>
          </a:prstGeom>
        </p:spPr>
      </p:pic>
      <p:cxnSp>
        <p:nvCxnSpPr>
          <p:cNvPr id="10" name="Прямая соединительная линия 9">
            <a:extLst>
              <a:ext uri="{FF2B5EF4-FFF2-40B4-BE49-F238E27FC236}">
                <a16:creationId xmlns:a16="http://schemas.microsoft.com/office/drawing/2014/main" id="{5CF49907-DE89-465C-A883-B34A34F572CB}"/>
              </a:ext>
            </a:extLst>
          </p:cNvPr>
          <p:cNvCxnSpPr/>
          <p:nvPr/>
        </p:nvCxnSpPr>
        <p:spPr>
          <a:xfrm>
            <a:off x="4293574" y="10294667"/>
            <a:ext cx="5314276" cy="0"/>
          </a:xfrm>
          <a:prstGeom prst="line">
            <a:avLst/>
          </a:prstGeom>
          <a:noFill/>
          <a:ln w="25400" cap="flat">
            <a:solidFill>
              <a:schemeClr val="accent1">
                <a:lumMod val="50000"/>
              </a:schemeClr>
            </a:solidFill>
            <a:prstDash val="solid"/>
            <a:miter lim="400000"/>
          </a:ln>
          <a:effectLst/>
          <a:sp3d/>
        </p:spPr>
        <p:style>
          <a:lnRef idx="0">
            <a:scrgbClr r="0" g="0" b="0"/>
          </a:lnRef>
          <a:fillRef idx="0">
            <a:scrgbClr r="0" g="0" b="0"/>
          </a:fillRef>
          <a:effectRef idx="0">
            <a:scrgbClr r="0" g="0" b="0"/>
          </a:effectRef>
          <a:fontRef idx="none"/>
        </p:style>
      </p:cxnSp>
      <p:cxnSp>
        <p:nvCxnSpPr>
          <p:cNvPr id="19" name="Прямая соединительная линия 18">
            <a:extLst>
              <a:ext uri="{FF2B5EF4-FFF2-40B4-BE49-F238E27FC236}">
                <a16:creationId xmlns:a16="http://schemas.microsoft.com/office/drawing/2014/main" id="{790A3E3D-CC2C-4995-88B1-593D634B7184}"/>
              </a:ext>
            </a:extLst>
          </p:cNvPr>
          <p:cNvCxnSpPr/>
          <p:nvPr/>
        </p:nvCxnSpPr>
        <p:spPr>
          <a:xfrm>
            <a:off x="14635050" y="10293269"/>
            <a:ext cx="5314276" cy="0"/>
          </a:xfrm>
          <a:prstGeom prst="line">
            <a:avLst/>
          </a:prstGeom>
          <a:noFill/>
          <a:ln w="25400" cap="flat">
            <a:solidFill>
              <a:schemeClr val="accent1">
                <a:lumMod val="50000"/>
              </a:schemeClr>
            </a:solidFill>
            <a:prstDash val="solid"/>
            <a:miter lim="400000"/>
          </a:ln>
          <a:effectLst/>
          <a:sp3d/>
        </p:spPr>
        <p:style>
          <a:lnRef idx="0">
            <a:scrgbClr r="0" g="0" b="0"/>
          </a:lnRef>
          <a:fillRef idx="0">
            <a:scrgbClr r="0" g="0" b="0"/>
          </a:fillRef>
          <a:effectRef idx="0">
            <a:scrgbClr r="0" g="0" b="0"/>
          </a:effectRef>
          <a:fontRef idx="none"/>
        </p:style>
      </p:cxnSp>
      <p:sp>
        <p:nvSpPr>
          <p:cNvPr id="20" name="Прямоугольник 19">
            <a:extLst>
              <a:ext uri="{FF2B5EF4-FFF2-40B4-BE49-F238E27FC236}">
                <a16:creationId xmlns:a16="http://schemas.microsoft.com/office/drawing/2014/main" id="{84F47714-247E-45CD-B763-BA029A240269}"/>
              </a:ext>
            </a:extLst>
          </p:cNvPr>
          <p:cNvSpPr/>
          <p:nvPr/>
        </p:nvSpPr>
        <p:spPr>
          <a:xfrm>
            <a:off x="4009115" y="5977765"/>
            <a:ext cx="6026010" cy="1180195"/>
          </a:xfrm>
          <a:prstGeom prst="rect">
            <a:avLst/>
          </a:prstGeom>
        </p:spPr>
        <p:txBody>
          <a:bodyPr wrap="none">
            <a:spAutoFit/>
          </a:bodyPr>
          <a:lstStyle/>
          <a:p>
            <a:pPr lvl="1" indent="0">
              <a:lnSpc>
                <a:spcPct val="150000"/>
              </a:lnSpc>
              <a:spcBef>
                <a:spcPts val="2000"/>
              </a:spcBef>
              <a:buSzPct val="100000"/>
              <a:defRPr sz="2100">
                <a:solidFill>
                  <a:srgbClr val="253957"/>
                </a:solidFill>
                <a:latin typeface="+mn-lt"/>
                <a:ea typeface="+mn-ea"/>
                <a:cs typeface="+mn-cs"/>
                <a:sym typeface="Arial Narrow"/>
              </a:defRPr>
            </a:pPr>
            <a:r>
              <a:rPr lang="en-US" sz="5400" b="1" dirty="0">
                <a:latin typeface="Arial Narrow" charset="0"/>
                <a:ea typeface="Arial Narrow" charset="0"/>
                <a:cs typeface="Arial Narrow" charset="0"/>
              </a:rPr>
              <a:t>Collaborative filtering</a:t>
            </a:r>
          </a:p>
        </p:txBody>
      </p:sp>
      <p:sp>
        <p:nvSpPr>
          <p:cNvPr id="21" name="Прямоугольник 20">
            <a:extLst>
              <a:ext uri="{FF2B5EF4-FFF2-40B4-BE49-F238E27FC236}">
                <a16:creationId xmlns:a16="http://schemas.microsoft.com/office/drawing/2014/main" id="{35970C0F-E59E-48A1-8DB8-85EC352F1FB7}"/>
              </a:ext>
            </a:extLst>
          </p:cNvPr>
          <p:cNvSpPr/>
          <p:nvPr/>
        </p:nvSpPr>
        <p:spPr>
          <a:xfrm>
            <a:off x="14092432" y="5971087"/>
            <a:ext cx="6399509" cy="1180195"/>
          </a:xfrm>
          <a:prstGeom prst="rect">
            <a:avLst/>
          </a:prstGeom>
        </p:spPr>
        <p:txBody>
          <a:bodyPr wrap="none">
            <a:spAutoFit/>
          </a:bodyPr>
          <a:lstStyle/>
          <a:p>
            <a:pPr lvl="1" indent="0">
              <a:lnSpc>
                <a:spcPct val="150000"/>
              </a:lnSpc>
              <a:spcBef>
                <a:spcPts val="2000"/>
              </a:spcBef>
              <a:buSzPct val="100000"/>
              <a:defRPr sz="2100">
                <a:solidFill>
                  <a:srgbClr val="253957"/>
                </a:solidFill>
                <a:latin typeface="+mn-lt"/>
                <a:ea typeface="+mn-ea"/>
                <a:cs typeface="+mn-cs"/>
                <a:sym typeface="Arial Narrow"/>
              </a:defRPr>
            </a:pPr>
            <a:r>
              <a:rPr lang="en-US" sz="5400" b="1" dirty="0">
                <a:latin typeface="Arial Narrow" charset="0"/>
                <a:ea typeface="Arial Narrow" charset="0"/>
                <a:cs typeface="Arial Narrow" charset="0"/>
              </a:rPr>
              <a:t>Content-based filtering</a:t>
            </a:r>
          </a:p>
        </p:txBody>
      </p:sp>
      <p:pic>
        <p:nvPicPr>
          <p:cNvPr id="22" name="Рисунок 21" descr="Добавить">
            <a:extLst>
              <a:ext uri="{FF2B5EF4-FFF2-40B4-BE49-F238E27FC236}">
                <a16:creationId xmlns:a16="http://schemas.microsoft.com/office/drawing/2014/main" id="{25BDD62E-406D-469B-BD43-39ED3CC66FD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1236294" y="5971087"/>
            <a:ext cx="1751984" cy="1751984"/>
          </a:xfrm>
          <a:prstGeom prst="rect">
            <a:avLst/>
          </a:prstGeom>
        </p:spPr>
      </p:pic>
      <p:sp>
        <p:nvSpPr>
          <p:cNvPr id="23" name="Прямоугольник 22">
            <a:extLst>
              <a:ext uri="{FF2B5EF4-FFF2-40B4-BE49-F238E27FC236}">
                <a16:creationId xmlns:a16="http://schemas.microsoft.com/office/drawing/2014/main" id="{6354EFE8-CA66-47FB-815B-C61CAD36E825}"/>
              </a:ext>
            </a:extLst>
          </p:cNvPr>
          <p:cNvSpPr/>
          <p:nvPr/>
        </p:nvSpPr>
        <p:spPr>
          <a:xfrm>
            <a:off x="8832746" y="3915928"/>
            <a:ext cx="6718507" cy="1180195"/>
          </a:xfrm>
          <a:prstGeom prst="rect">
            <a:avLst/>
          </a:prstGeom>
        </p:spPr>
        <p:txBody>
          <a:bodyPr wrap="none">
            <a:spAutoFit/>
          </a:bodyPr>
          <a:lstStyle/>
          <a:p>
            <a:pPr lvl="1" indent="0">
              <a:lnSpc>
                <a:spcPct val="150000"/>
              </a:lnSpc>
              <a:spcBef>
                <a:spcPts val="2000"/>
              </a:spcBef>
              <a:buSzPct val="100000"/>
              <a:defRPr sz="2100">
                <a:solidFill>
                  <a:srgbClr val="253957"/>
                </a:solidFill>
                <a:latin typeface="+mn-lt"/>
                <a:ea typeface="+mn-ea"/>
                <a:cs typeface="+mn-cs"/>
                <a:sym typeface="Arial Narrow"/>
              </a:defRPr>
            </a:pPr>
            <a:r>
              <a:rPr lang="en-US" sz="5400" b="1" dirty="0">
                <a:latin typeface="Arial Narrow" charset="0"/>
                <a:ea typeface="Arial Narrow" charset="0"/>
                <a:cs typeface="Arial Narrow" charset="0"/>
              </a:rPr>
              <a:t>Hybrid system structure</a:t>
            </a:r>
          </a:p>
        </p:txBody>
      </p:sp>
      <p:sp>
        <p:nvSpPr>
          <p:cNvPr id="18" name="Левая фигурная скобка 17">
            <a:extLst>
              <a:ext uri="{FF2B5EF4-FFF2-40B4-BE49-F238E27FC236}">
                <a16:creationId xmlns:a16="http://schemas.microsoft.com/office/drawing/2014/main" id="{4BCFC7D1-621B-4371-9E00-4AE170DF3B4D}"/>
              </a:ext>
            </a:extLst>
          </p:cNvPr>
          <p:cNvSpPr/>
          <p:nvPr/>
        </p:nvSpPr>
        <p:spPr>
          <a:xfrm rot="5400000">
            <a:off x="11660430" y="-2475456"/>
            <a:ext cx="1180196" cy="16482827"/>
          </a:xfrm>
          <a:prstGeom prst="leftBrace">
            <a:avLst>
              <a:gd name="adj1" fmla="val 8333"/>
              <a:gd name="adj2" fmla="val 50845"/>
            </a:avLst>
          </a:prstGeom>
          <a:noFill/>
          <a:ln w="38100" cap="flat">
            <a:solidFill>
              <a:srgbClr val="000000"/>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ru-RU" sz="1800" i="0" u="none" strike="noStrike" cap="none" spc="0" normalizeH="0" baseline="0" dirty="0">
              <a:ln>
                <a:noFill/>
              </a:ln>
              <a:solidFill>
                <a:srgbClr val="000000"/>
              </a:solidFill>
              <a:effectLst/>
              <a:uFillTx/>
            </a:endParaRPr>
          </a:p>
        </p:txBody>
      </p:sp>
    </p:spTree>
    <p:extLst>
      <p:ext uri="{BB962C8B-B14F-4D97-AF65-F5344CB8AC3E}">
        <p14:creationId xmlns:p14="http://schemas.microsoft.com/office/powerpoint/2010/main" val="365258464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4" grpId="0" animBg="1"/>
      <p:bldP spid="2" grpId="0"/>
      <p:bldP spid="11" grpId="0"/>
      <p:bldP spid="3" grpId="0"/>
      <p:bldP spid="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Очень крутой заголовок…"/>
          <p:cNvSpPr txBox="1"/>
          <p:nvPr/>
        </p:nvSpPr>
        <p:spPr>
          <a:xfrm>
            <a:off x="1115664" y="2972786"/>
            <a:ext cx="21506374" cy="231322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lgn="l">
              <a:defRPr sz="5000" b="1" cap="all">
                <a:solidFill>
                  <a:srgbClr val="253957"/>
                </a:solidFill>
                <a:latin typeface="+mn-lt"/>
                <a:ea typeface="+mn-ea"/>
                <a:cs typeface="+mn-cs"/>
                <a:sym typeface="Arial Narrow"/>
              </a:defRPr>
            </a:pPr>
            <a:r>
              <a:rPr lang="en-US" sz="7000" b="1" dirty="0">
                <a:latin typeface="Arial Narrow" charset="0"/>
                <a:ea typeface="Arial Narrow" charset="0"/>
                <a:cs typeface="Arial Narrow" charset="0"/>
              </a:rPr>
              <a:t>Research questions</a:t>
            </a:r>
          </a:p>
        </p:txBody>
      </p:sp>
      <p:sp>
        <p:nvSpPr>
          <p:cNvPr id="82" name="Линия"/>
          <p:cNvSpPr/>
          <p:nvPr/>
        </p:nvSpPr>
        <p:spPr>
          <a:xfrm>
            <a:off x="1201065" y="2214562"/>
            <a:ext cx="21506374" cy="1"/>
          </a:xfrm>
          <a:prstGeom prst="line">
            <a:avLst/>
          </a:prstGeom>
          <a:ln w="12700">
            <a:solidFill>
              <a:srgbClr val="253957"/>
            </a:solidFill>
            <a:miter lim="400000"/>
          </a:ln>
        </p:spPr>
        <p:txBody>
          <a:bodyPr lIns="71437" tIns="71437" rIns="71437" bIns="71437" anchor="ctr"/>
          <a:lstStyle/>
          <a:p>
            <a:pPr>
              <a:defRPr sz="3200"/>
            </a:pPr>
            <a:endParaRPr/>
          </a:p>
        </p:txBody>
      </p:sp>
      <p:sp>
        <p:nvSpPr>
          <p:cNvPr id="8" name="Название подразделения, лаборатории, факультета и т.д."/>
          <p:cNvSpPr txBox="1"/>
          <p:nvPr/>
        </p:nvSpPr>
        <p:spPr>
          <a:xfrm>
            <a:off x="11338744" y="942364"/>
            <a:ext cx="11366416" cy="513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spAutoFit/>
          </a:bodyPr>
          <a:lstStyle>
            <a:lvl1pPr algn="r">
              <a:defRPr sz="2400">
                <a:solidFill>
                  <a:srgbClr val="253957"/>
                </a:solidFill>
                <a:latin typeface="+mn-lt"/>
                <a:ea typeface="+mn-ea"/>
                <a:cs typeface="+mn-cs"/>
                <a:sym typeface="Arial Narrow"/>
              </a:defRPr>
            </a:lvl1pPr>
          </a:lstStyle>
          <a:p>
            <a:r>
              <a:rPr lang="en-US" dirty="0"/>
              <a:t>International Business and Management</a:t>
            </a:r>
          </a:p>
        </p:txBody>
      </p:sp>
      <p:pic>
        <p:nvPicPr>
          <p:cNvPr id="9" name="Изображение" descr="Изображение"/>
          <p:cNvPicPr>
            <a:picLocks noChangeAspect="1"/>
          </p:cNvPicPr>
          <p:nvPr/>
        </p:nvPicPr>
        <p:blipFill>
          <a:blip r:embed="rId2"/>
          <a:stretch>
            <a:fillRect/>
          </a:stretch>
        </p:blipFill>
        <p:spPr>
          <a:xfrm>
            <a:off x="1211199" y="620465"/>
            <a:ext cx="1214985" cy="1214985"/>
          </a:xfrm>
          <a:prstGeom prst="rect">
            <a:avLst/>
          </a:prstGeom>
          <a:ln w="12700">
            <a:miter lim="400000"/>
          </a:ln>
        </p:spPr>
      </p:pic>
      <p:sp>
        <p:nvSpPr>
          <p:cNvPr id="7" name="Прямоугольник 6">
            <a:extLst>
              <a:ext uri="{FF2B5EF4-FFF2-40B4-BE49-F238E27FC236}">
                <a16:creationId xmlns:a16="http://schemas.microsoft.com/office/drawing/2014/main" id="{7FD16A49-9720-4719-A280-04B8C7565C24}"/>
              </a:ext>
            </a:extLst>
          </p:cNvPr>
          <p:cNvSpPr/>
          <p:nvPr/>
        </p:nvSpPr>
        <p:spPr>
          <a:xfrm>
            <a:off x="4242031" y="4825976"/>
            <a:ext cx="15899937" cy="7577844"/>
          </a:xfrm>
          <a:prstGeom prst="rect">
            <a:avLst/>
          </a:prstGeom>
          <a:ln>
            <a:solidFill>
              <a:schemeClr val="accent1">
                <a:lumMod val="50000"/>
              </a:schemeClr>
            </a:solidFill>
          </a:ln>
        </p:spPr>
        <p:style>
          <a:lnRef idx="3">
            <a:schemeClr val="lt1"/>
          </a:lnRef>
          <a:fillRef idx="1">
            <a:schemeClr val="accent6"/>
          </a:fillRef>
          <a:effectRef idx="1">
            <a:schemeClr val="accent6"/>
          </a:effectRef>
          <a:fontRef idx="minor">
            <a:schemeClr val="lt1"/>
          </a:fontRef>
        </p:style>
        <p:txBody>
          <a:bodyPr wrap="square">
            <a:spAutoFit/>
          </a:bodyPr>
          <a:lstStyle/>
          <a:p>
            <a:pPr lvl="1" indent="0">
              <a:lnSpc>
                <a:spcPct val="150000"/>
              </a:lnSpc>
              <a:spcBef>
                <a:spcPts val="2000"/>
              </a:spcBef>
              <a:buSzPct val="100000"/>
              <a:defRPr sz="2100">
                <a:solidFill>
                  <a:srgbClr val="253957"/>
                </a:solidFill>
                <a:latin typeface="+mn-lt"/>
                <a:ea typeface="+mn-ea"/>
                <a:cs typeface="+mn-cs"/>
                <a:sym typeface="Arial Narrow"/>
              </a:defRPr>
            </a:pPr>
            <a:r>
              <a:rPr lang="en-US" sz="4800" b="1" dirty="0">
                <a:latin typeface="Arial Narrow" charset="0"/>
                <a:ea typeface="Arial Narrow" charset="0"/>
                <a:cs typeface="Arial Narrow" charset="0"/>
              </a:rPr>
              <a:t>Research question</a:t>
            </a:r>
            <a:r>
              <a:rPr lang="ru-RU" sz="4800" b="1" dirty="0">
                <a:latin typeface="Arial Narrow" charset="0"/>
                <a:ea typeface="Arial Narrow" charset="0"/>
                <a:cs typeface="Arial Narrow" charset="0"/>
              </a:rPr>
              <a:t> №1</a:t>
            </a:r>
            <a:endParaRPr lang="en-US" sz="4800" b="1" dirty="0">
              <a:latin typeface="Arial Narrow" charset="0"/>
              <a:ea typeface="Arial Narrow" charset="0"/>
              <a:cs typeface="Arial Narrow" charset="0"/>
            </a:endParaRPr>
          </a:p>
          <a:p>
            <a:pPr lvl="1" indent="0" algn="just">
              <a:lnSpc>
                <a:spcPct val="150000"/>
              </a:lnSpc>
              <a:spcBef>
                <a:spcPts val="2000"/>
              </a:spcBef>
              <a:buSzPct val="100000"/>
              <a:defRPr sz="2100">
                <a:solidFill>
                  <a:srgbClr val="253957"/>
                </a:solidFill>
                <a:latin typeface="+mn-lt"/>
                <a:ea typeface="+mn-ea"/>
                <a:cs typeface="+mn-cs"/>
                <a:sym typeface="Arial Narrow"/>
              </a:defRPr>
            </a:pPr>
            <a:r>
              <a:rPr lang="en-US" sz="4000" dirty="0">
                <a:latin typeface="Arial Narrow" charset="0"/>
                <a:ea typeface="Arial Narrow" charset="0"/>
                <a:cs typeface="Arial Narrow" charset="0"/>
              </a:rPr>
              <a:t>Which </a:t>
            </a:r>
            <a:r>
              <a:rPr lang="en-US" sz="4000" b="1" dirty="0">
                <a:latin typeface="Arial Narrow" charset="0"/>
                <a:ea typeface="Arial Narrow" charset="0"/>
                <a:cs typeface="Arial Narrow" charset="0"/>
              </a:rPr>
              <a:t>matrix</a:t>
            </a:r>
            <a:r>
              <a:rPr lang="en-US" sz="4000" dirty="0">
                <a:latin typeface="Arial Narrow" charset="0"/>
                <a:ea typeface="Arial Narrow" charset="0"/>
                <a:cs typeface="Arial Narrow" charset="0"/>
              </a:rPr>
              <a:t> </a:t>
            </a:r>
            <a:r>
              <a:rPr lang="en-US" sz="4000" b="1" dirty="0">
                <a:latin typeface="Arial Narrow" charset="0"/>
                <a:ea typeface="Arial Narrow" charset="0"/>
                <a:cs typeface="Arial Narrow" charset="0"/>
              </a:rPr>
              <a:t>factorisation model </a:t>
            </a:r>
            <a:r>
              <a:rPr lang="en-US" sz="4000" dirty="0">
                <a:latin typeface="Arial Narrow" charset="0"/>
                <a:ea typeface="Arial Narrow" charset="0"/>
                <a:cs typeface="Arial Narrow" charset="0"/>
              </a:rPr>
              <a:t>produces </a:t>
            </a:r>
            <a:r>
              <a:rPr lang="en-US" sz="4000" b="1" dirty="0">
                <a:latin typeface="Arial Narrow" charset="0"/>
                <a:ea typeface="Arial Narrow" charset="0"/>
                <a:cs typeface="Arial Narrow" charset="0"/>
              </a:rPr>
              <a:t>the most accurate recommendations</a:t>
            </a:r>
            <a:r>
              <a:rPr lang="en-US" sz="4000" dirty="0">
                <a:latin typeface="Arial Narrow" charset="0"/>
                <a:ea typeface="Arial Narrow" charset="0"/>
                <a:cs typeface="Arial Narrow" charset="0"/>
              </a:rPr>
              <a:t> based on the ratings for tourist attractions?</a:t>
            </a:r>
            <a:endParaRPr lang="en-US" sz="4800" b="1" dirty="0">
              <a:latin typeface="Arial Narrow" charset="0"/>
              <a:ea typeface="Arial Narrow" charset="0"/>
              <a:cs typeface="Arial Narrow" charset="0"/>
            </a:endParaRPr>
          </a:p>
          <a:p>
            <a:pPr lvl="1" indent="0">
              <a:lnSpc>
                <a:spcPct val="150000"/>
              </a:lnSpc>
              <a:spcBef>
                <a:spcPts val="2000"/>
              </a:spcBef>
              <a:buSzPct val="100000"/>
              <a:defRPr sz="2100">
                <a:solidFill>
                  <a:srgbClr val="253957"/>
                </a:solidFill>
                <a:latin typeface="+mn-lt"/>
                <a:ea typeface="+mn-ea"/>
                <a:cs typeface="+mn-cs"/>
                <a:sym typeface="Arial Narrow"/>
              </a:defRPr>
            </a:pPr>
            <a:r>
              <a:rPr lang="en-US" sz="4800" b="1" dirty="0">
                <a:latin typeface="Arial Narrow" charset="0"/>
                <a:ea typeface="Arial Narrow" charset="0"/>
                <a:cs typeface="Arial Narrow" charset="0"/>
              </a:rPr>
              <a:t>Hypothesis </a:t>
            </a:r>
            <a:r>
              <a:rPr lang="ru-RU" sz="4800" b="1" dirty="0">
                <a:latin typeface="Arial Narrow" charset="0"/>
                <a:ea typeface="Arial Narrow" charset="0"/>
                <a:cs typeface="Arial Narrow" charset="0"/>
              </a:rPr>
              <a:t>№1</a:t>
            </a:r>
            <a:endParaRPr lang="en-US" sz="4800" b="1" dirty="0">
              <a:latin typeface="Arial Narrow" charset="0"/>
              <a:ea typeface="Arial Narrow" charset="0"/>
              <a:cs typeface="Arial Narrow" charset="0"/>
            </a:endParaRPr>
          </a:p>
          <a:p>
            <a:pPr lvl="1" indent="0" algn="just">
              <a:lnSpc>
                <a:spcPct val="150000"/>
              </a:lnSpc>
              <a:spcBef>
                <a:spcPts val="2000"/>
              </a:spcBef>
              <a:buSzPct val="100000"/>
              <a:defRPr sz="2100">
                <a:solidFill>
                  <a:srgbClr val="253957"/>
                </a:solidFill>
                <a:latin typeface="+mn-lt"/>
                <a:ea typeface="+mn-ea"/>
                <a:cs typeface="+mn-cs"/>
                <a:sym typeface="Arial Narrow"/>
              </a:defRPr>
            </a:pPr>
            <a:r>
              <a:rPr lang="en-US" sz="4000" b="1" dirty="0">
                <a:latin typeface="Arial Narrow" charset="0"/>
                <a:ea typeface="Arial Narrow" charset="0"/>
                <a:cs typeface="Arial Narrow" charset="0"/>
              </a:rPr>
              <a:t>The FunkSVD model </a:t>
            </a:r>
            <a:r>
              <a:rPr lang="en-US" sz="4000" dirty="0">
                <a:latin typeface="Arial Narrow" charset="0"/>
                <a:ea typeface="Arial Narrow" charset="0"/>
                <a:cs typeface="Arial Narrow" charset="0"/>
              </a:rPr>
              <a:t>will produce the </a:t>
            </a:r>
            <a:r>
              <a:rPr lang="en-US" sz="4000" b="1" dirty="0">
                <a:latin typeface="Arial Narrow" charset="0"/>
                <a:ea typeface="Arial Narrow" charset="0"/>
                <a:cs typeface="Arial Narrow" charset="0"/>
              </a:rPr>
              <a:t>best results in the accuracy metric of MAE</a:t>
            </a:r>
            <a:r>
              <a:rPr lang="en-US" sz="4000" dirty="0">
                <a:latin typeface="Arial Narrow" charset="0"/>
                <a:ea typeface="Arial Narrow" charset="0"/>
                <a:cs typeface="Arial Narrow" charset="0"/>
              </a:rPr>
              <a:t>, </a:t>
            </a:r>
            <a:r>
              <a:rPr lang="en-US" sz="4000" b="1" dirty="0">
                <a:latin typeface="Arial Narrow" charset="0"/>
                <a:ea typeface="Arial Narrow" charset="0"/>
                <a:cs typeface="Arial Narrow" charset="0"/>
              </a:rPr>
              <a:t>compared to </a:t>
            </a:r>
            <a:r>
              <a:rPr lang="en-US" sz="4000" dirty="0">
                <a:latin typeface="Arial Narrow" charset="0"/>
                <a:ea typeface="Arial Narrow" charset="0"/>
                <a:cs typeface="Arial Narrow" charset="0"/>
              </a:rPr>
              <a:t>other matrix factorisation models of </a:t>
            </a:r>
            <a:r>
              <a:rPr lang="en-US" sz="4000" b="1" dirty="0">
                <a:latin typeface="Arial Narrow" charset="0"/>
                <a:ea typeface="Arial Narrow" charset="0"/>
                <a:cs typeface="Arial Narrow" charset="0"/>
              </a:rPr>
              <a:t>SVD++ and NMF </a:t>
            </a:r>
            <a:r>
              <a:rPr lang="en-US" sz="4000" dirty="0">
                <a:latin typeface="Arial Narrow" charset="0"/>
                <a:ea typeface="Arial Narrow" charset="0"/>
                <a:cs typeface="Arial Narrow" charset="0"/>
              </a:rPr>
              <a:t>as well as to the common benchmark methods of </a:t>
            </a:r>
            <a:r>
              <a:rPr lang="en-US" sz="4000" b="1" dirty="0">
                <a:latin typeface="Arial Narrow" charset="0"/>
                <a:ea typeface="Arial Narrow" charset="0"/>
                <a:cs typeface="Arial Narrow" charset="0"/>
              </a:rPr>
              <a:t>user- and item-based k-Nearest Neighbours</a:t>
            </a:r>
            <a:r>
              <a:rPr lang="en-US" sz="4000" dirty="0">
                <a:latin typeface="Arial Narrow" charset="0"/>
                <a:ea typeface="Arial Narrow" charset="0"/>
                <a:cs typeface="Arial Narrow" charset="0"/>
              </a:rPr>
              <a:t>.</a:t>
            </a:r>
          </a:p>
        </p:txBody>
      </p:sp>
      <p:sp>
        <p:nvSpPr>
          <p:cNvPr id="10" name="Прямоугольник 9">
            <a:extLst>
              <a:ext uri="{FF2B5EF4-FFF2-40B4-BE49-F238E27FC236}">
                <a16:creationId xmlns:a16="http://schemas.microsoft.com/office/drawing/2014/main" id="{9C76BCEF-D7AF-4329-9147-38D596171ED6}"/>
              </a:ext>
            </a:extLst>
          </p:cNvPr>
          <p:cNvSpPr/>
          <p:nvPr/>
        </p:nvSpPr>
        <p:spPr>
          <a:xfrm>
            <a:off x="14296292" y="12773636"/>
            <a:ext cx="8408868" cy="523220"/>
          </a:xfrm>
          <a:prstGeom prst="rect">
            <a:avLst/>
          </a:prstGeom>
        </p:spPr>
        <p:txBody>
          <a:bodyPr wrap="square">
            <a:spAutoFit/>
          </a:bodyPr>
          <a:lstStyle/>
          <a:p>
            <a:pPr algn="r"/>
            <a:r>
              <a:rPr lang="en-US" sz="2800" dirty="0">
                <a:solidFill>
                  <a:schemeClr val="accent1">
                    <a:lumMod val="50000"/>
                  </a:schemeClr>
                </a:solidFill>
                <a:latin typeface="Arial Narrow" charset="0"/>
                <a:ea typeface="Arial Narrow" charset="0"/>
                <a:cs typeface="Arial Narrow" charset="0"/>
              </a:rPr>
              <a:t>(</a:t>
            </a:r>
            <a:r>
              <a:rPr lang="en-US" sz="2800" dirty="0" err="1">
                <a:solidFill>
                  <a:schemeClr val="accent1">
                    <a:lumMod val="50000"/>
                  </a:schemeClr>
                </a:solidFill>
                <a:latin typeface="Arial Narrow" charset="0"/>
                <a:ea typeface="Arial Narrow" charset="0"/>
                <a:cs typeface="Arial Narrow" charset="0"/>
              </a:rPr>
              <a:t>Cacheda</a:t>
            </a:r>
            <a:r>
              <a:rPr lang="en-US" sz="2800" dirty="0">
                <a:solidFill>
                  <a:schemeClr val="accent1">
                    <a:lumMod val="50000"/>
                  </a:schemeClr>
                </a:solidFill>
                <a:latin typeface="Arial Narrow" charset="0"/>
                <a:ea typeface="Arial Narrow" charset="0"/>
                <a:cs typeface="Arial Narrow" charset="0"/>
              </a:rPr>
              <a:t> et al., 2011)</a:t>
            </a:r>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Очень крутой заголовок…"/>
          <p:cNvSpPr txBox="1"/>
          <p:nvPr/>
        </p:nvSpPr>
        <p:spPr>
          <a:xfrm>
            <a:off x="1115664" y="2972786"/>
            <a:ext cx="21506374" cy="231322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lgn="l">
              <a:defRPr sz="5000" b="1" cap="all">
                <a:solidFill>
                  <a:srgbClr val="253957"/>
                </a:solidFill>
                <a:latin typeface="+mn-lt"/>
                <a:ea typeface="+mn-ea"/>
                <a:cs typeface="+mn-cs"/>
                <a:sym typeface="Arial Narrow"/>
              </a:defRPr>
            </a:pPr>
            <a:r>
              <a:rPr lang="en-US" sz="7000" b="1" dirty="0">
                <a:latin typeface="Arial Narrow" charset="0"/>
                <a:ea typeface="Arial Narrow" charset="0"/>
                <a:cs typeface="Arial Narrow" charset="0"/>
              </a:rPr>
              <a:t>Research questions</a:t>
            </a:r>
          </a:p>
        </p:txBody>
      </p:sp>
      <p:sp>
        <p:nvSpPr>
          <p:cNvPr id="82" name="Линия"/>
          <p:cNvSpPr/>
          <p:nvPr/>
        </p:nvSpPr>
        <p:spPr>
          <a:xfrm>
            <a:off x="1201065" y="2214562"/>
            <a:ext cx="21506374" cy="1"/>
          </a:xfrm>
          <a:prstGeom prst="line">
            <a:avLst/>
          </a:prstGeom>
          <a:ln w="12700">
            <a:solidFill>
              <a:srgbClr val="253957"/>
            </a:solidFill>
            <a:miter lim="400000"/>
          </a:ln>
        </p:spPr>
        <p:txBody>
          <a:bodyPr lIns="71437" tIns="71437" rIns="71437" bIns="71437" anchor="ctr"/>
          <a:lstStyle/>
          <a:p>
            <a:pPr>
              <a:defRPr sz="3200"/>
            </a:pPr>
            <a:endParaRPr/>
          </a:p>
        </p:txBody>
      </p:sp>
      <p:sp>
        <p:nvSpPr>
          <p:cNvPr id="8" name="Название подразделения, лаборатории, факультета и т.д."/>
          <p:cNvSpPr txBox="1"/>
          <p:nvPr/>
        </p:nvSpPr>
        <p:spPr>
          <a:xfrm>
            <a:off x="11338744" y="942364"/>
            <a:ext cx="11366416" cy="513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spAutoFit/>
          </a:bodyPr>
          <a:lstStyle>
            <a:lvl1pPr algn="r">
              <a:defRPr sz="2400">
                <a:solidFill>
                  <a:srgbClr val="253957"/>
                </a:solidFill>
                <a:latin typeface="+mn-lt"/>
                <a:ea typeface="+mn-ea"/>
                <a:cs typeface="+mn-cs"/>
                <a:sym typeface="Arial Narrow"/>
              </a:defRPr>
            </a:lvl1pPr>
          </a:lstStyle>
          <a:p>
            <a:r>
              <a:rPr lang="en-US" dirty="0"/>
              <a:t>International Business and Management</a:t>
            </a:r>
          </a:p>
        </p:txBody>
      </p:sp>
      <p:pic>
        <p:nvPicPr>
          <p:cNvPr id="9" name="Изображение" descr="Изображение"/>
          <p:cNvPicPr>
            <a:picLocks noChangeAspect="1"/>
          </p:cNvPicPr>
          <p:nvPr/>
        </p:nvPicPr>
        <p:blipFill>
          <a:blip r:embed="rId2"/>
          <a:stretch>
            <a:fillRect/>
          </a:stretch>
        </p:blipFill>
        <p:spPr>
          <a:xfrm>
            <a:off x="1211199" y="620465"/>
            <a:ext cx="1214985" cy="1214985"/>
          </a:xfrm>
          <a:prstGeom prst="rect">
            <a:avLst/>
          </a:prstGeom>
          <a:ln w="12700">
            <a:miter lim="400000"/>
          </a:ln>
        </p:spPr>
      </p:pic>
      <p:sp>
        <p:nvSpPr>
          <p:cNvPr id="2" name="Прямоугольник 1">
            <a:extLst>
              <a:ext uri="{FF2B5EF4-FFF2-40B4-BE49-F238E27FC236}">
                <a16:creationId xmlns:a16="http://schemas.microsoft.com/office/drawing/2014/main" id="{067C32DE-6E7E-4EF7-9FAE-69E8DDBCCBA6}"/>
              </a:ext>
            </a:extLst>
          </p:cNvPr>
          <p:cNvSpPr/>
          <p:nvPr/>
        </p:nvSpPr>
        <p:spPr>
          <a:xfrm>
            <a:off x="4998426" y="4826322"/>
            <a:ext cx="13791598" cy="7578037"/>
          </a:xfrm>
          <a:prstGeom prst="rect">
            <a:avLst/>
          </a:prstGeom>
          <a:ln>
            <a:solidFill>
              <a:schemeClr val="accent1">
                <a:lumMod val="50000"/>
              </a:schemeClr>
            </a:solidFill>
          </a:ln>
        </p:spPr>
        <p:style>
          <a:lnRef idx="3">
            <a:schemeClr val="lt1"/>
          </a:lnRef>
          <a:fillRef idx="1">
            <a:schemeClr val="accent4"/>
          </a:fillRef>
          <a:effectRef idx="1">
            <a:schemeClr val="accent4"/>
          </a:effectRef>
          <a:fontRef idx="minor">
            <a:schemeClr val="lt1"/>
          </a:fontRef>
        </p:style>
        <p:txBody>
          <a:bodyPr wrap="square">
            <a:spAutoFit/>
          </a:bodyPr>
          <a:lstStyle/>
          <a:p>
            <a:pPr lvl="1" indent="0">
              <a:lnSpc>
                <a:spcPct val="150000"/>
              </a:lnSpc>
              <a:spcBef>
                <a:spcPts val="2000"/>
              </a:spcBef>
              <a:buSzPct val="100000"/>
              <a:defRPr sz="2100">
                <a:solidFill>
                  <a:srgbClr val="253957"/>
                </a:solidFill>
                <a:latin typeface="+mn-lt"/>
                <a:ea typeface="+mn-ea"/>
                <a:cs typeface="+mn-cs"/>
                <a:sym typeface="Arial Narrow"/>
              </a:defRPr>
            </a:pPr>
            <a:r>
              <a:rPr lang="en-US" sz="4800" b="1" dirty="0">
                <a:latin typeface="Arial Narrow" charset="0"/>
                <a:ea typeface="Arial Narrow" charset="0"/>
                <a:cs typeface="Arial Narrow" charset="0"/>
              </a:rPr>
              <a:t>Research question </a:t>
            </a:r>
            <a:r>
              <a:rPr lang="ru-RU" sz="4800" b="1" dirty="0">
                <a:latin typeface="Arial Narrow" charset="0"/>
                <a:ea typeface="Arial Narrow" charset="0"/>
                <a:cs typeface="Arial Narrow" charset="0"/>
              </a:rPr>
              <a:t>№</a:t>
            </a:r>
            <a:r>
              <a:rPr lang="en-US" sz="4800" b="1" dirty="0">
                <a:latin typeface="Arial Narrow" charset="0"/>
                <a:ea typeface="Arial Narrow" charset="0"/>
                <a:cs typeface="Arial Narrow" charset="0"/>
              </a:rPr>
              <a:t>2</a:t>
            </a:r>
          </a:p>
          <a:p>
            <a:pPr lvl="1" indent="0" algn="just">
              <a:lnSpc>
                <a:spcPct val="150000"/>
              </a:lnSpc>
              <a:spcBef>
                <a:spcPts val="2000"/>
              </a:spcBef>
              <a:buSzPct val="100000"/>
              <a:defRPr sz="2100">
                <a:solidFill>
                  <a:srgbClr val="253957"/>
                </a:solidFill>
                <a:latin typeface="+mn-lt"/>
                <a:ea typeface="+mn-ea"/>
                <a:cs typeface="+mn-cs"/>
                <a:sym typeface="Arial Narrow"/>
              </a:defRPr>
            </a:pPr>
            <a:r>
              <a:rPr lang="en-US" sz="4000" dirty="0">
                <a:latin typeface="Arial Narrow" charset="0"/>
                <a:ea typeface="Arial Narrow" charset="0"/>
                <a:cs typeface="Arial Narrow" charset="0"/>
              </a:rPr>
              <a:t>Does the </a:t>
            </a:r>
            <a:r>
              <a:rPr lang="en-US" sz="4000" b="1" dirty="0">
                <a:latin typeface="Arial Narrow" charset="0"/>
                <a:ea typeface="Arial Narrow" charset="0"/>
                <a:cs typeface="Arial Narrow" charset="0"/>
              </a:rPr>
              <a:t>LDA model </a:t>
            </a:r>
            <a:r>
              <a:rPr lang="en-US" sz="4000" dirty="0">
                <a:latin typeface="Arial Narrow" charset="0"/>
                <a:ea typeface="Arial Narrow" charset="0"/>
                <a:cs typeface="Arial Narrow" charset="0"/>
              </a:rPr>
              <a:t>reveal</a:t>
            </a:r>
            <a:r>
              <a:rPr lang="en-US" sz="4000" b="1" dirty="0">
                <a:latin typeface="Arial Narrow" charset="0"/>
                <a:ea typeface="Arial Narrow" charset="0"/>
                <a:cs typeface="Arial Narrow" charset="0"/>
              </a:rPr>
              <a:t> coherent categories of user preferences</a:t>
            </a:r>
            <a:r>
              <a:rPr lang="en-US" sz="4000" dirty="0">
                <a:latin typeface="Arial Narrow" charset="0"/>
                <a:ea typeface="Arial Narrow" charset="0"/>
                <a:cs typeface="Arial Narrow" charset="0"/>
              </a:rPr>
              <a:t> based on</a:t>
            </a:r>
            <a:r>
              <a:rPr lang="en-US" sz="4000" b="1" dirty="0">
                <a:latin typeface="Arial Narrow" charset="0"/>
                <a:ea typeface="Arial Narrow" charset="0"/>
                <a:cs typeface="Arial Narrow" charset="0"/>
              </a:rPr>
              <a:t> </a:t>
            </a:r>
            <a:r>
              <a:rPr lang="en-US" sz="4000" dirty="0">
                <a:latin typeface="Arial Narrow" charset="0"/>
                <a:ea typeface="Arial Narrow" charset="0"/>
                <a:cs typeface="Arial Narrow" charset="0"/>
              </a:rPr>
              <a:t>the reviews for tourist attractions?</a:t>
            </a:r>
          </a:p>
          <a:p>
            <a:pPr lvl="1" indent="0">
              <a:lnSpc>
                <a:spcPct val="150000"/>
              </a:lnSpc>
              <a:spcBef>
                <a:spcPts val="2000"/>
              </a:spcBef>
              <a:buSzPct val="100000"/>
              <a:defRPr sz="2100">
                <a:solidFill>
                  <a:srgbClr val="253957"/>
                </a:solidFill>
                <a:latin typeface="+mn-lt"/>
                <a:ea typeface="+mn-ea"/>
                <a:cs typeface="+mn-cs"/>
                <a:sym typeface="Arial Narrow"/>
              </a:defRPr>
            </a:pPr>
            <a:r>
              <a:rPr lang="en-US" sz="4800" b="1" dirty="0">
                <a:latin typeface="Arial Narrow" charset="0"/>
                <a:ea typeface="Arial Narrow" charset="0"/>
                <a:cs typeface="Arial Narrow" charset="0"/>
              </a:rPr>
              <a:t>Hypothesis</a:t>
            </a:r>
            <a:r>
              <a:rPr lang="ru-RU" sz="4800" b="1" dirty="0">
                <a:latin typeface="Arial Narrow" charset="0"/>
                <a:ea typeface="Arial Narrow" charset="0"/>
                <a:cs typeface="Arial Narrow" charset="0"/>
              </a:rPr>
              <a:t> №2</a:t>
            </a:r>
            <a:endParaRPr lang="ru-RU" sz="4800" dirty="0">
              <a:latin typeface="Arial Narrow" charset="0"/>
              <a:ea typeface="Arial Narrow" charset="0"/>
              <a:cs typeface="Arial Narrow" charset="0"/>
            </a:endParaRPr>
          </a:p>
          <a:p>
            <a:pPr lvl="1" indent="0" algn="just">
              <a:lnSpc>
                <a:spcPct val="150000"/>
              </a:lnSpc>
              <a:spcBef>
                <a:spcPts val="2000"/>
              </a:spcBef>
              <a:buSzPct val="100000"/>
              <a:defRPr sz="2100">
                <a:solidFill>
                  <a:srgbClr val="253957"/>
                </a:solidFill>
                <a:latin typeface="+mn-lt"/>
                <a:ea typeface="+mn-ea"/>
                <a:cs typeface="+mn-cs"/>
                <a:sym typeface="Arial Narrow"/>
              </a:defRPr>
            </a:pPr>
            <a:r>
              <a:rPr lang="en-US" sz="4000" b="1" dirty="0">
                <a:latin typeface="Arial Narrow" charset="0"/>
                <a:ea typeface="Arial Narrow" charset="0"/>
                <a:cs typeface="Arial Narrow" charset="0"/>
              </a:rPr>
              <a:t>The</a:t>
            </a:r>
            <a:r>
              <a:rPr lang="en-US" sz="4000" dirty="0">
                <a:latin typeface="Arial Narrow" charset="0"/>
                <a:ea typeface="Arial Narrow" charset="0"/>
                <a:cs typeface="Arial Narrow" charset="0"/>
              </a:rPr>
              <a:t> </a:t>
            </a:r>
            <a:r>
              <a:rPr lang="en-US" sz="4000" b="1" dirty="0">
                <a:latin typeface="Arial Narrow" charset="0"/>
                <a:ea typeface="Arial Narrow" charset="0"/>
                <a:cs typeface="Arial Narrow" charset="0"/>
              </a:rPr>
              <a:t>LDA model </a:t>
            </a:r>
            <a:r>
              <a:rPr lang="en-US" sz="4000" dirty="0">
                <a:latin typeface="Arial Narrow" charset="0"/>
                <a:ea typeface="Arial Narrow" charset="0"/>
                <a:cs typeface="Arial Narrow" charset="0"/>
              </a:rPr>
              <a:t>will reveal </a:t>
            </a:r>
            <a:r>
              <a:rPr lang="en-US" sz="4000" b="1" dirty="0">
                <a:latin typeface="Arial Narrow" charset="0"/>
                <a:ea typeface="Arial Narrow" charset="0"/>
                <a:cs typeface="Arial Narrow" charset="0"/>
              </a:rPr>
              <a:t>a more concise range of attraction types </a:t>
            </a:r>
            <a:r>
              <a:rPr lang="en-US" sz="4000" dirty="0">
                <a:latin typeface="Arial Narrow" charset="0"/>
                <a:ea typeface="Arial Narrow" charset="0"/>
                <a:cs typeface="Arial Narrow" charset="0"/>
              </a:rPr>
              <a:t>as</a:t>
            </a:r>
            <a:r>
              <a:rPr lang="en-US" sz="4000" b="1" dirty="0">
                <a:latin typeface="Arial Narrow" charset="0"/>
                <a:ea typeface="Arial Narrow" charset="0"/>
                <a:cs typeface="Arial Narrow" charset="0"/>
              </a:rPr>
              <a:t> </a:t>
            </a:r>
            <a:r>
              <a:rPr lang="en-US" sz="4000" dirty="0">
                <a:latin typeface="Arial Narrow" charset="0"/>
                <a:ea typeface="Arial Narrow" charset="0"/>
                <a:cs typeface="Arial Narrow" charset="0"/>
              </a:rPr>
              <a:t>enjoyed by travellers,</a:t>
            </a:r>
            <a:r>
              <a:rPr lang="en-US" sz="4000" b="1" dirty="0">
                <a:latin typeface="Arial Narrow" charset="0"/>
                <a:ea typeface="Arial Narrow" charset="0"/>
                <a:cs typeface="Arial Narrow" charset="0"/>
              </a:rPr>
              <a:t> in comparison to the 15 default types </a:t>
            </a:r>
            <a:r>
              <a:rPr lang="en-US" sz="4000" dirty="0">
                <a:latin typeface="Arial Narrow" charset="0"/>
                <a:ea typeface="Arial Narrow" charset="0"/>
                <a:cs typeface="Arial Narrow" charset="0"/>
              </a:rPr>
              <a:t>specified on the TripAdvisor platform.</a:t>
            </a:r>
          </a:p>
        </p:txBody>
      </p:sp>
    </p:spTree>
    <p:extLst>
      <p:ext uri="{BB962C8B-B14F-4D97-AF65-F5344CB8AC3E}">
        <p14:creationId xmlns:p14="http://schemas.microsoft.com/office/powerpoint/2010/main" val="445509326"/>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Очень крутой заголовок…"/>
          <p:cNvSpPr txBox="1"/>
          <p:nvPr/>
        </p:nvSpPr>
        <p:spPr>
          <a:xfrm>
            <a:off x="1209449" y="2972786"/>
            <a:ext cx="21489608" cy="231322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lgn="l">
              <a:defRPr sz="5000" b="1" cap="all">
                <a:solidFill>
                  <a:srgbClr val="253957"/>
                </a:solidFill>
                <a:latin typeface="+mn-lt"/>
                <a:ea typeface="+mn-ea"/>
                <a:cs typeface="+mn-cs"/>
                <a:sym typeface="Arial Narrow"/>
              </a:defRPr>
            </a:pPr>
            <a:r>
              <a:rPr lang="en-US" sz="7000" b="1" dirty="0">
                <a:latin typeface="Arial Narrow" charset="0"/>
                <a:ea typeface="Arial Narrow" charset="0"/>
                <a:cs typeface="Arial Narrow" charset="0"/>
              </a:rPr>
              <a:t>METHODOLOGY</a:t>
            </a:r>
          </a:p>
          <a:p>
            <a:pPr algn="l">
              <a:defRPr sz="5000" b="1" cap="all">
                <a:solidFill>
                  <a:srgbClr val="253957"/>
                </a:solidFill>
                <a:latin typeface="+mn-lt"/>
                <a:ea typeface="+mn-ea"/>
                <a:cs typeface="+mn-cs"/>
                <a:sym typeface="Arial Narrow"/>
              </a:defRPr>
            </a:pPr>
            <a:endParaRPr lang="en-US" sz="4200" b="1" dirty="0">
              <a:latin typeface="Arial Narrow" charset="0"/>
              <a:ea typeface="Arial Narrow" charset="0"/>
              <a:cs typeface="Arial Narrow" charset="0"/>
            </a:endParaRPr>
          </a:p>
        </p:txBody>
      </p:sp>
      <p:sp>
        <p:nvSpPr>
          <p:cNvPr id="89" name="Линия"/>
          <p:cNvSpPr/>
          <p:nvPr/>
        </p:nvSpPr>
        <p:spPr>
          <a:xfrm>
            <a:off x="1201065" y="2214562"/>
            <a:ext cx="21506374" cy="1"/>
          </a:xfrm>
          <a:prstGeom prst="line">
            <a:avLst/>
          </a:prstGeom>
          <a:ln w="12700">
            <a:solidFill>
              <a:srgbClr val="253957"/>
            </a:solidFill>
            <a:miter lim="400000"/>
          </a:ln>
        </p:spPr>
        <p:txBody>
          <a:bodyPr lIns="71437" tIns="71437" rIns="71437" bIns="71437" anchor="ctr"/>
          <a:lstStyle/>
          <a:p>
            <a:pPr>
              <a:defRPr sz="3200"/>
            </a:pPr>
            <a:endParaRPr/>
          </a:p>
        </p:txBody>
      </p:sp>
      <p:sp>
        <p:nvSpPr>
          <p:cNvPr id="8" name="Название подразделения, лаборатории, факультета и т.д."/>
          <p:cNvSpPr txBox="1"/>
          <p:nvPr/>
        </p:nvSpPr>
        <p:spPr>
          <a:xfrm>
            <a:off x="11338744" y="942364"/>
            <a:ext cx="11366416" cy="513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spAutoFit/>
          </a:bodyPr>
          <a:lstStyle>
            <a:lvl1pPr algn="r">
              <a:defRPr sz="2400">
                <a:solidFill>
                  <a:srgbClr val="253957"/>
                </a:solidFill>
                <a:latin typeface="+mn-lt"/>
                <a:ea typeface="+mn-ea"/>
                <a:cs typeface="+mn-cs"/>
                <a:sym typeface="Arial Narrow"/>
              </a:defRPr>
            </a:lvl1pPr>
          </a:lstStyle>
          <a:p>
            <a:r>
              <a:rPr lang="en-US" dirty="0"/>
              <a:t>International Business and Management</a:t>
            </a:r>
          </a:p>
        </p:txBody>
      </p:sp>
      <p:pic>
        <p:nvPicPr>
          <p:cNvPr id="9" name="Изображение" descr="Изображение"/>
          <p:cNvPicPr>
            <a:picLocks noChangeAspect="1"/>
          </p:cNvPicPr>
          <p:nvPr/>
        </p:nvPicPr>
        <p:blipFill>
          <a:blip r:embed="rId2"/>
          <a:stretch>
            <a:fillRect/>
          </a:stretch>
        </p:blipFill>
        <p:spPr>
          <a:xfrm>
            <a:off x="1211199" y="620465"/>
            <a:ext cx="1214985" cy="1214985"/>
          </a:xfrm>
          <a:prstGeom prst="rect">
            <a:avLst/>
          </a:prstGeom>
          <a:ln w="12700">
            <a:miter lim="400000"/>
          </a:ln>
        </p:spPr>
      </p:pic>
      <p:sp>
        <p:nvSpPr>
          <p:cNvPr id="18" name="Прямоугольник 11">
            <a:extLst>
              <a:ext uri="{FF2B5EF4-FFF2-40B4-BE49-F238E27FC236}">
                <a16:creationId xmlns:a16="http://schemas.microsoft.com/office/drawing/2014/main" id="{C322D0DC-3843-A645-8102-FBEB19AD1B06}"/>
              </a:ext>
            </a:extLst>
          </p:cNvPr>
          <p:cNvSpPr/>
          <p:nvPr/>
        </p:nvSpPr>
        <p:spPr>
          <a:xfrm>
            <a:off x="14290189" y="12512026"/>
            <a:ext cx="8408868" cy="523220"/>
          </a:xfrm>
          <a:prstGeom prst="rect">
            <a:avLst/>
          </a:prstGeom>
        </p:spPr>
        <p:txBody>
          <a:bodyPr wrap="square">
            <a:spAutoFit/>
          </a:bodyPr>
          <a:lstStyle/>
          <a:p>
            <a:pPr algn="r"/>
            <a:r>
              <a:rPr lang="en-US" sz="2800" dirty="0">
                <a:solidFill>
                  <a:schemeClr val="accent1">
                    <a:lumMod val="50000"/>
                  </a:schemeClr>
                </a:solidFill>
                <a:latin typeface="Arial Narrow" charset="0"/>
                <a:ea typeface="Arial Narrow" charset="0"/>
                <a:cs typeface="Arial Narrow" charset="0"/>
              </a:rPr>
              <a:t>(Mastercard Inc., 2019) </a:t>
            </a:r>
          </a:p>
        </p:txBody>
      </p:sp>
      <p:sp>
        <p:nvSpPr>
          <p:cNvPr id="19"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a:extLst>
              <a:ext uri="{FF2B5EF4-FFF2-40B4-BE49-F238E27FC236}">
                <a16:creationId xmlns:a16="http://schemas.microsoft.com/office/drawing/2014/main" id="{5FD24D14-247B-3E4D-A8A9-0CD3C9B8F8DE}"/>
              </a:ext>
            </a:extLst>
          </p:cNvPr>
          <p:cNvSpPr txBox="1"/>
          <p:nvPr/>
        </p:nvSpPr>
        <p:spPr>
          <a:xfrm>
            <a:off x="6038515" y="4129399"/>
            <a:ext cx="12306969" cy="4614052"/>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lstStyle/>
          <a:p>
            <a:pPr lvl="1" indent="0">
              <a:lnSpc>
                <a:spcPct val="150000"/>
              </a:lnSpc>
              <a:spcBef>
                <a:spcPts val="2000"/>
              </a:spcBef>
              <a:buSzPct val="100000"/>
              <a:defRPr sz="2100">
                <a:solidFill>
                  <a:srgbClr val="253957"/>
                </a:solidFill>
                <a:latin typeface="+mn-lt"/>
                <a:ea typeface="+mn-ea"/>
                <a:cs typeface="+mn-cs"/>
                <a:sym typeface="Arial Narrow"/>
              </a:defRPr>
            </a:pPr>
            <a:r>
              <a:rPr lang="en-US" sz="4800" b="1" dirty="0">
                <a:latin typeface="Arial Narrow" charset="0"/>
                <a:ea typeface="Arial Narrow" charset="0"/>
                <a:cs typeface="Arial Narrow" charset="0"/>
              </a:rPr>
              <a:t>Data focus</a:t>
            </a:r>
          </a:p>
          <a:p>
            <a:pPr marL="571500" lvl="1" indent="-571500" algn="l">
              <a:lnSpc>
                <a:spcPct val="150000"/>
              </a:lnSpc>
              <a:spcBef>
                <a:spcPts val="2000"/>
              </a:spcBef>
              <a:buSzPct val="100000"/>
              <a:buFont typeface="Arial" panose="020B0604020202020204" pitchFamily="34" charset="0"/>
              <a:buChar char="•"/>
              <a:defRPr sz="2100">
                <a:solidFill>
                  <a:srgbClr val="253957"/>
                </a:solidFill>
                <a:latin typeface="+mn-lt"/>
                <a:ea typeface="+mn-ea"/>
                <a:cs typeface="+mn-cs"/>
                <a:sym typeface="Arial Narrow"/>
              </a:defRPr>
            </a:pPr>
            <a:r>
              <a:rPr lang="en-US" sz="4000" dirty="0">
                <a:latin typeface="Arial Narrow" charset="0"/>
                <a:ea typeface="Arial Narrow" charset="0"/>
                <a:cs typeface="Arial Narrow" charset="0"/>
              </a:rPr>
              <a:t>In 2019, </a:t>
            </a:r>
            <a:r>
              <a:rPr lang="en-US" sz="4000" b="1" dirty="0">
                <a:latin typeface="Arial Narrow" charset="0"/>
                <a:ea typeface="Arial Narrow" charset="0"/>
                <a:cs typeface="Arial Narrow" charset="0"/>
              </a:rPr>
              <a:t>53% of all attraction reviews </a:t>
            </a:r>
            <a:r>
              <a:rPr lang="en-US" sz="4000" dirty="0">
                <a:latin typeface="Arial Narrow" charset="0"/>
                <a:ea typeface="Arial Narrow" charset="0"/>
                <a:cs typeface="Arial Narrow" charset="0"/>
              </a:rPr>
              <a:t>on TripAdvisor were posted under </a:t>
            </a:r>
            <a:r>
              <a:rPr lang="en-US" sz="4000" b="1" dirty="0">
                <a:latin typeface="Arial Narrow" charset="0"/>
                <a:ea typeface="Arial Narrow" charset="0"/>
                <a:cs typeface="Arial Narrow" charset="0"/>
              </a:rPr>
              <a:t>European attractions</a:t>
            </a:r>
            <a:r>
              <a:rPr lang="en-US" sz="4000" dirty="0">
                <a:latin typeface="Arial Narrow" charset="0"/>
                <a:ea typeface="Arial Narrow" charset="0"/>
                <a:cs typeface="Arial Narrow" charset="0"/>
              </a:rPr>
              <a:t>;</a:t>
            </a:r>
          </a:p>
          <a:p>
            <a:pPr marL="571500" lvl="1" indent="-571500" algn="l">
              <a:lnSpc>
                <a:spcPct val="150000"/>
              </a:lnSpc>
              <a:spcBef>
                <a:spcPts val="2000"/>
              </a:spcBef>
              <a:buSzPct val="100000"/>
              <a:buFont typeface="Arial" panose="020B0604020202020204" pitchFamily="34" charset="0"/>
              <a:buChar char="•"/>
              <a:defRPr sz="2100">
                <a:solidFill>
                  <a:srgbClr val="253957"/>
                </a:solidFill>
                <a:latin typeface="+mn-lt"/>
                <a:ea typeface="+mn-ea"/>
                <a:cs typeface="+mn-cs"/>
                <a:sym typeface="Arial Narrow"/>
              </a:defRPr>
            </a:pPr>
            <a:r>
              <a:rPr lang="en-US" sz="4000" dirty="0">
                <a:latin typeface="Arial Narrow" charset="0"/>
                <a:ea typeface="Arial Narrow" charset="0"/>
                <a:cs typeface="Arial Narrow" charset="0"/>
              </a:rPr>
              <a:t>The single most visited European city in 2019 – </a:t>
            </a:r>
            <a:r>
              <a:rPr lang="en-US" sz="4000" b="1" dirty="0">
                <a:latin typeface="Arial Narrow" charset="0"/>
                <a:ea typeface="Arial Narrow" charset="0"/>
                <a:cs typeface="Arial Narrow" charset="0"/>
              </a:rPr>
              <a:t>London, UK.</a:t>
            </a:r>
            <a:endParaRPr lang="en-US" sz="4000" dirty="0">
              <a:latin typeface="Arial Narrow" charset="0"/>
              <a:ea typeface="Arial Narrow" charset="0"/>
              <a:cs typeface="Arial Narrow" charset="0"/>
            </a:endParaRPr>
          </a:p>
          <a:p>
            <a:pPr lvl="1" indent="0">
              <a:lnSpc>
                <a:spcPct val="150000"/>
              </a:lnSpc>
              <a:spcBef>
                <a:spcPts val="2000"/>
              </a:spcBef>
              <a:buSzPct val="100000"/>
              <a:defRPr sz="2100">
                <a:solidFill>
                  <a:srgbClr val="253957"/>
                </a:solidFill>
                <a:latin typeface="+mn-lt"/>
                <a:ea typeface="+mn-ea"/>
                <a:cs typeface="+mn-cs"/>
                <a:sym typeface="Arial Narrow"/>
              </a:defRPr>
            </a:pPr>
            <a:endParaRPr lang="en-US" sz="2800" dirty="0">
              <a:latin typeface="Arial Narrow" charset="0"/>
              <a:ea typeface="Arial Narrow" charset="0"/>
              <a:cs typeface="Arial Narrow" charset="0"/>
            </a:endParaRPr>
          </a:p>
          <a:p>
            <a:pPr lvl="1" indent="0" algn="l">
              <a:lnSpc>
                <a:spcPct val="150000"/>
              </a:lnSpc>
              <a:spcBef>
                <a:spcPts val="2000"/>
              </a:spcBef>
              <a:buSzPct val="100000"/>
              <a:defRPr sz="2100">
                <a:solidFill>
                  <a:srgbClr val="253957"/>
                </a:solidFill>
                <a:latin typeface="+mn-lt"/>
                <a:ea typeface="+mn-ea"/>
                <a:cs typeface="+mn-cs"/>
                <a:sym typeface="Arial Narrow"/>
              </a:defRPr>
            </a:pPr>
            <a:endParaRPr lang="en-US" sz="2800" dirty="0">
              <a:latin typeface="Arial Narrow" charset="0"/>
              <a:ea typeface="Arial Narrow" charset="0"/>
              <a:cs typeface="Arial Narrow" charset="0"/>
            </a:endParaRPr>
          </a:p>
        </p:txBody>
      </p:sp>
      <p:graphicFrame>
        <p:nvGraphicFramePr>
          <p:cNvPr id="20" name="Таблица 2">
            <a:extLst>
              <a:ext uri="{FF2B5EF4-FFF2-40B4-BE49-F238E27FC236}">
                <a16:creationId xmlns:a16="http://schemas.microsoft.com/office/drawing/2014/main" id="{72E88E8A-FD77-2C48-8BA6-65E99B4747F7}"/>
              </a:ext>
            </a:extLst>
          </p:cNvPr>
          <p:cNvGraphicFramePr>
            <a:graphicFrameLocks noGrp="1"/>
          </p:cNvGraphicFramePr>
          <p:nvPr>
            <p:extLst>
              <p:ext uri="{D42A27DB-BD31-4B8C-83A1-F6EECF244321}">
                <p14:modId xmlns:p14="http://schemas.microsoft.com/office/powerpoint/2010/main" val="1383603893"/>
              </p:ext>
            </p:extLst>
          </p:nvPr>
        </p:nvGraphicFramePr>
        <p:xfrm>
          <a:off x="6976979" y="9225658"/>
          <a:ext cx="10430039" cy="2804160"/>
        </p:xfrm>
        <a:graphic>
          <a:graphicData uri="http://schemas.openxmlformats.org/drawingml/2006/table">
            <a:tbl>
              <a:tblPr firstRow="1" bandRow="1">
                <a:tableStyleId>{5940675A-B579-460E-94D1-54222C63F5DA}</a:tableStyleId>
              </a:tblPr>
              <a:tblGrid>
                <a:gridCol w="1302789">
                  <a:extLst>
                    <a:ext uri="{9D8B030D-6E8A-4147-A177-3AD203B41FA5}">
                      <a16:colId xmlns:a16="http://schemas.microsoft.com/office/drawing/2014/main" val="2209749099"/>
                    </a:ext>
                  </a:extLst>
                </a:gridCol>
                <a:gridCol w="3091056">
                  <a:extLst>
                    <a:ext uri="{9D8B030D-6E8A-4147-A177-3AD203B41FA5}">
                      <a16:colId xmlns:a16="http://schemas.microsoft.com/office/drawing/2014/main" val="4294349032"/>
                    </a:ext>
                  </a:extLst>
                </a:gridCol>
                <a:gridCol w="6036194">
                  <a:extLst>
                    <a:ext uri="{9D8B030D-6E8A-4147-A177-3AD203B41FA5}">
                      <a16:colId xmlns:a16="http://schemas.microsoft.com/office/drawing/2014/main" val="2857596705"/>
                    </a:ext>
                  </a:extLst>
                </a:gridCol>
              </a:tblGrid>
              <a:tr h="372746">
                <a:tc>
                  <a:txBody>
                    <a:bodyPr/>
                    <a:lstStyle/>
                    <a:p>
                      <a:r>
                        <a:rPr lang="en-US" sz="4000" dirty="0">
                          <a:solidFill>
                            <a:schemeClr val="accent1">
                              <a:lumMod val="50000"/>
                            </a:schemeClr>
                          </a:solidFill>
                        </a:rPr>
                        <a:t>Rank</a:t>
                      </a:r>
                      <a:endParaRPr lang="ru-RU" sz="4000" dirty="0">
                        <a:solidFill>
                          <a:schemeClr val="accent1">
                            <a:lumMod val="50000"/>
                          </a:schemeClr>
                        </a:solidFill>
                      </a:endParaRPr>
                    </a:p>
                  </a:txBody>
                  <a:tcPr>
                    <a:solidFill>
                      <a:schemeClr val="accent1">
                        <a:lumMod val="20000"/>
                        <a:lumOff val="80000"/>
                      </a:schemeClr>
                    </a:solidFill>
                  </a:tcPr>
                </a:tc>
                <a:tc>
                  <a:txBody>
                    <a:bodyPr/>
                    <a:lstStyle/>
                    <a:p>
                      <a:r>
                        <a:rPr lang="en-US" sz="4000" dirty="0">
                          <a:solidFill>
                            <a:schemeClr val="accent1">
                              <a:lumMod val="50000"/>
                            </a:schemeClr>
                          </a:solidFill>
                        </a:rPr>
                        <a:t>Destination city</a:t>
                      </a:r>
                      <a:endParaRPr lang="ru-RU" sz="4000" dirty="0">
                        <a:solidFill>
                          <a:schemeClr val="accent1">
                            <a:lumMod val="50000"/>
                          </a:schemeClr>
                        </a:solidFill>
                      </a:endParaRPr>
                    </a:p>
                  </a:txBody>
                  <a:tcPr>
                    <a:solidFill>
                      <a:schemeClr val="accent1">
                        <a:lumMod val="20000"/>
                        <a:lumOff val="80000"/>
                      </a:schemeClr>
                    </a:solidFill>
                  </a:tcPr>
                </a:tc>
                <a:tc>
                  <a:txBody>
                    <a:bodyPr/>
                    <a:lstStyle/>
                    <a:p>
                      <a:r>
                        <a:rPr lang="en-US" sz="4000" dirty="0">
                          <a:solidFill>
                            <a:schemeClr val="accent1">
                              <a:lumMod val="50000"/>
                            </a:schemeClr>
                          </a:solidFill>
                        </a:rPr>
                        <a:t>Overnight visitors (MM) in 2019</a:t>
                      </a:r>
                      <a:endParaRPr lang="ru-RU" sz="4000" dirty="0">
                        <a:solidFill>
                          <a:schemeClr val="accent1">
                            <a:lumMod val="50000"/>
                          </a:schemeClr>
                        </a:solidFill>
                      </a:endParaRPr>
                    </a:p>
                  </a:txBody>
                  <a:tcPr>
                    <a:solidFill>
                      <a:schemeClr val="accent1">
                        <a:lumMod val="20000"/>
                        <a:lumOff val="80000"/>
                      </a:schemeClr>
                    </a:solidFill>
                  </a:tcPr>
                </a:tc>
                <a:extLst>
                  <a:ext uri="{0D108BD9-81ED-4DB2-BD59-A6C34878D82A}">
                    <a16:rowId xmlns:a16="http://schemas.microsoft.com/office/drawing/2014/main" val="677909677"/>
                  </a:ext>
                </a:extLst>
              </a:tr>
              <a:tr h="372746">
                <a:tc>
                  <a:txBody>
                    <a:bodyPr/>
                    <a:lstStyle/>
                    <a:p>
                      <a:r>
                        <a:rPr lang="en-US" sz="4000" dirty="0">
                          <a:solidFill>
                            <a:schemeClr val="accent1">
                              <a:lumMod val="50000"/>
                            </a:schemeClr>
                          </a:solidFill>
                        </a:rPr>
                        <a:t>1</a:t>
                      </a:r>
                      <a:endParaRPr lang="ru-RU" sz="4000" dirty="0">
                        <a:solidFill>
                          <a:schemeClr val="accent1">
                            <a:lumMod val="50000"/>
                          </a:schemeClr>
                        </a:solidFill>
                      </a:endParaRPr>
                    </a:p>
                  </a:txBody>
                  <a:tcPr/>
                </a:tc>
                <a:tc>
                  <a:txBody>
                    <a:bodyPr/>
                    <a:lstStyle/>
                    <a:p>
                      <a:r>
                        <a:rPr lang="en-US" sz="4000" dirty="0">
                          <a:solidFill>
                            <a:schemeClr val="accent1">
                              <a:lumMod val="50000"/>
                            </a:schemeClr>
                          </a:solidFill>
                        </a:rPr>
                        <a:t>Bangkok</a:t>
                      </a:r>
                      <a:endParaRPr lang="ru-RU" sz="4000" dirty="0">
                        <a:solidFill>
                          <a:schemeClr val="accent1">
                            <a:lumMod val="50000"/>
                          </a:schemeClr>
                        </a:solidFill>
                      </a:endParaRPr>
                    </a:p>
                  </a:txBody>
                  <a:tcPr/>
                </a:tc>
                <a:tc>
                  <a:txBody>
                    <a:bodyPr/>
                    <a:lstStyle/>
                    <a:p>
                      <a:r>
                        <a:rPr lang="ru-RU" sz="4000" dirty="0">
                          <a:solidFill>
                            <a:schemeClr val="accent1">
                              <a:lumMod val="50000"/>
                            </a:schemeClr>
                          </a:solidFill>
                        </a:rPr>
                        <a:t>23</a:t>
                      </a:r>
                      <a:r>
                        <a:rPr lang="en-US" sz="4000" dirty="0">
                          <a:solidFill>
                            <a:schemeClr val="accent1">
                              <a:lumMod val="50000"/>
                            </a:schemeClr>
                          </a:solidFill>
                        </a:rPr>
                        <a:t>.</a:t>
                      </a:r>
                      <a:r>
                        <a:rPr lang="ru-RU" sz="4000" dirty="0">
                          <a:solidFill>
                            <a:schemeClr val="accent1">
                              <a:lumMod val="50000"/>
                            </a:schemeClr>
                          </a:solidFill>
                        </a:rPr>
                        <a:t>54</a:t>
                      </a:r>
                    </a:p>
                  </a:txBody>
                  <a:tcPr/>
                </a:tc>
                <a:extLst>
                  <a:ext uri="{0D108BD9-81ED-4DB2-BD59-A6C34878D82A}">
                    <a16:rowId xmlns:a16="http://schemas.microsoft.com/office/drawing/2014/main" val="2222725103"/>
                  </a:ext>
                </a:extLst>
              </a:tr>
              <a:tr h="0">
                <a:tc>
                  <a:txBody>
                    <a:bodyPr/>
                    <a:lstStyle/>
                    <a:p>
                      <a:r>
                        <a:rPr lang="en-US" sz="4000" b="1" dirty="0">
                          <a:solidFill>
                            <a:schemeClr val="accent1">
                              <a:lumMod val="50000"/>
                            </a:schemeClr>
                          </a:solidFill>
                        </a:rPr>
                        <a:t>2</a:t>
                      </a:r>
                      <a:endParaRPr lang="ru-RU" sz="4000" b="1" dirty="0">
                        <a:solidFill>
                          <a:schemeClr val="accent1">
                            <a:lumMod val="50000"/>
                          </a:schemeClr>
                        </a:solidFill>
                      </a:endParaRPr>
                    </a:p>
                  </a:txBody>
                  <a:tcPr>
                    <a:solidFill>
                      <a:schemeClr val="bg1"/>
                    </a:solidFill>
                  </a:tcPr>
                </a:tc>
                <a:tc>
                  <a:txBody>
                    <a:bodyPr/>
                    <a:lstStyle/>
                    <a:p>
                      <a:r>
                        <a:rPr lang="en-US" sz="4000" b="1" dirty="0">
                          <a:solidFill>
                            <a:schemeClr val="accent1">
                              <a:lumMod val="50000"/>
                            </a:schemeClr>
                          </a:solidFill>
                        </a:rPr>
                        <a:t>London</a:t>
                      </a:r>
                      <a:endParaRPr lang="ru-RU" sz="4000" b="1" dirty="0">
                        <a:solidFill>
                          <a:schemeClr val="accent1">
                            <a:lumMod val="50000"/>
                          </a:schemeClr>
                        </a:solidFill>
                      </a:endParaRPr>
                    </a:p>
                  </a:txBody>
                  <a:tcPr>
                    <a:solidFill>
                      <a:schemeClr val="bg1"/>
                    </a:solidFill>
                  </a:tcPr>
                </a:tc>
                <a:tc>
                  <a:txBody>
                    <a:bodyPr/>
                    <a:lstStyle/>
                    <a:p>
                      <a:r>
                        <a:rPr lang="ru-RU" sz="4000" b="1" dirty="0">
                          <a:solidFill>
                            <a:schemeClr val="accent1">
                              <a:lumMod val="50000"/>
                            </a:schemeClr>
                          </a:solidFill>
                        </a:rPr>
                        <a:t>19</a:t>
                      </a:r>
                      <a:r>
                        <a:rPr lang="en-US" sz="4000" b="1" dirty="0">
                          <a:solidFill>
                            <a:schemeClr val="accent1">
                              <a:lumMod val="50000"/>
                            </a:schemeClr>
                          </a:solidFill>
                        </a:rPr>
                        <a:t>.</a:t>
                      </a:r>
                      <a:r>
                        <a:rPr lang="ru-RU" sz="4000" b="1" dirty="0">
                          <a:solidFill>
                            <a:schemeClr val="accent1">
                              <a:lumMod val="50000"/>
                            </a:schemeClr>
                          </a:solidFill>
                        </a:rPr>
                        <a:t>75</a:t>
                      </a:r>
                    </a:p>
                  </a:txBody>
                  <a:tcPr>
                    <a:solidFill>
                      <a:schemeClr val="bg1"/>
                    </a:solidFill>
                  </a:tcPr>
                </a:tc>
                <a:extLst>
                  <a:ext uri="{0D108BD9-81ED-4DB2-BD59-A6C34878D82A}">
                    <a16:rowId xmlns:a16="http://schemas.microsoft.com/office/drawing/2014/main" val="3019596309"/>
                  </a:ext>
                </a:extLst>
              </a:tr>
              <a:tr h="372746">
                <a:tc>
                  <a:txBody>
                    <a:bodyPr/>
                    <a:lstStyle/>
                    <a:p>
                      <a:r>
                        <a:rPr lang="en-US" sz="4000" dirty="0">
                          <a:solidFill>
                            <a:schemeClr val="accent1">
                              <a:lumMod val="50000"/>
                            </a:schemeClr>
                          </a:solidFill>
                        </a:rPr>
                        <a:t>3</a:t>
                      </a:r>
                      <a:endParaRPr lang="ru-RU" sz="4000" dirty="0">
                        <a:solidFill>
                          <a:schemeClr val="accent1">
                            <a:lumMod val="50000"/>
                          </a:schemeClr>
                        </a:solidFill>
                      </a:endParaRPr>
                    </a:p>
                  </a:txBody>
                  <a:tcPr/>
                </a:tc>
                <a:tc>
                  <a:txBody>
                    <a:bodyPr/>
                    <a:lstStyle/>
                    <a:p>
                      <a:r>
                        <a:rPr lang="en-US" sz="4000" dirty="0">
                          <a:solidFill>
                            <a:schemeClr val="accent1">
                              <a:lumMod val="50000"/>
                            </a:schemeClr>
                          </a:solidFill>
                        </a:rPr>
                        <a:t>Paris</a:t>
                      </a:r>
                      <a:endParaRPr lang="ru-RU" sz="4000" dirty="0">
                        <a:solidFill>
                          <a:schemeClr val="accent1">
                            <a:lumMod val="50000"/>
                          </a:schemeClr>
                        </a:solidFill>
                      </a:endParaRPr>
                    </a:p>
                  </a:txBody>
                  <a:tcPr/>
                </a:tc>
                <a:tc>
                  <a:txBody>
                    <a:bodyPr/>
                    <a:lstStyle/>
                    <a:p>
                      <a:r>
                        <a:rPr lang="ru-RU" sz="4000" dirty="0">
                          <a:solidFill>
                            <a:schemeClr val="accent1">
                              <a:lumMod val="50000"/>
                            </a:schemeClr>
                          </a:solidFill>
                        </a:rPr>
                        <a:t>19</a:t>
                      </a:r>
                      <a:r>
                        <a:rPr lang="en-US" sz="4000" dirty="0">
                          <a:solidFill>
                            <a:schemeClr val="accent1">
                              <a:lumMod val="50000"/>
                            </a:schemeClr>
                          </a:solidFill>
                        </a:rPr>
                        <a:t>.</a:t>
                      </a:r>
                      <a:r>
                        <a:rPr lang="ru-RU" sz="4000" dirty="0">
                          <a:solidFill>
                            <a:schemeClr val="accent1">
                              <a:lumMod val="50000"/>
                            </a:schemeClr>
                          </a:solidFill>
                        </a:rPr>
                        <a:t>52</a:t>
                      </a:r>
                    </a:p>
                  </a:txBody>
                  <a:tcPr/>
                </a:tc>
                <a:extLst>
                  <a:ext uri="{0D108BD9-81ED-4DB2-BD59-A6C34878D82A}">
                    <a16:rowId xmlns:a16="http://schemas.microsoft.com/office/drawing/2014/main" val="3796218664"/>
                  </a:ext>
                </a:extLst>
              </a:tr>
            </a:tbl>
          </a:graphicData>
        </a:graphic>
      </p:graphicFrame>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Очень крутой заголовок…"/>
          <p:cNvSpPr txBox="1"/>
          <p:nvPr/>
        </p:nvSpPr>
        <p:spPr>
          <a:xfrm>
            <a:off x="1209449" y="2972786"/>
            <a:ext cx="21489608" cy="231322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lgn="l">
              <a:defRPr sz="5000" b="1" cap="all">
                <a:solidFill>
                  <a:srgbClr val="253957"/>
                </a:solidFill>
                <a:latin typeface="+mn-lt"/>
                <a:ea typeface="+mn-ea"/>
                <a:cs typeface="+mn-cs"/>
                <a:sym typeface="Arial Narrow"/>
              </a:defRPr>
            </a:pPr>
            <a:r>
              <a:rPr lang="en-US" sz="7000" b="1" dirty="0">
                <a:latin typeface="Arial Narrow" charset="0"/>
                <a:ea typeface="Arial Narrow" charset="0"/>
                <a:cs typeface="Arial Narrow" charset="0"/>
              </a:rPr>
              <a:t>METHODOLOGY</a:t>
            </a:r>
          </a:p>
          <a:p>
            <a:pPr algn="l">
              <a:defRPr sz="5000" b="1" cap="all">
                <a:solidFill>
                  <a:srgbClr val="253957"/>
                </a:solidFill>
                <a:latin typeface="+mn-lt"/>
                <a:ea typeface="+mn-ea"/>
                <a:cs typeface="+mn-cs"/>
                <a:sym typeface="Arial Narrow"/>
              </a:defRPr>
            </a:pPr>
            <a:endParaRPr lang="en-US" sz="4200" b="1" dirty="0">
              <a:latin typeface="Arial Narrow" charset="0"/>
              <a:ea typeface="Arial Narrow" charset="0"/>
              <a:cs typeface="Arial Narrow" charset="0"/>
            </a:endParaRPr>
          </a:p>
        </p:txBody>
      </p:sp>
      <p:sp>
        <p:nvSpPr>
          <p:cNvPr id="89" name="Линия"/>
          <p:cNvSpPr/>
          <p:nvPr/>
        </p:nvSpPr>
        <p:spPr>
          <a:xfrm>
            <a:off x="1201065" y="2214562"/>
            <a:ext cx="21506374" cy="1"/>
          </a:xfrm>
          <a:prstGeom prst="line">
            <a:avLst/>
          </a:prstGeom>
          <a:ln w="12700">
            <a:solidFill>
              <a:srgbClr val="253957"/>
            </a:solidFill>
            <a:miter lim="400000"/>
          </a:ln>
        </p:spPr>
        <p:txBody>
          <a:bodyPr lIns="71437" tIns="71437" rIns="71437" bIns="71437" anchor="ctr"/>
          <a:lstStyle/>
          <a:p>
            <a:pPr>
              <a:defRPr sz="3200"/>
            </a:pPr>
            <a:endParaRPr/>
          </a:p>
        </p:txBody>
      </p:sp>
      <p:sp>
        <p:nvSpPr>
          <p:cNvPr id="8" name="Название подразделения, лаборатории, факультета и т.д."/>
          <p:cNvSpPr txBox="1"/>
          <p:nvPr/>
        </p:nvSpPr>
        <p:spPr>
          <a:xfrm>
            <a:off x="11338744" y="942364"/>
            <a:ext cx="11366416" cy="513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spAutoFit/>
          </a:bodyPr>
          <a:lstStyle>
            <a:lvl1pPr algn="r">
              <a:defRPr sz="2400">
                <a:solidFill>
                  <a:srgbClr val="253957"/>
                </a:solidFill>
                <a:latin typeface="+mn-lt"/>
                <a:ea typeface="+mn-ea"/>
                <a:cs typeface="+mn-cs"/>
                <a:sym typeface="Arial Narrow"/>
              </a:defRPr>
            </a:lvl1pPr>
          </a:lstStyle>
          <a:p>
            <a:r>
              <a:rPr lang="en-US" dirty="0"/>
              <a:t>International Business and Management</a:t>
            </a:r>
          </a:p>
        </p:txBody>
      </p:sp>
      <p:pic>
        <p:nvPicPr>
          <p:cNvPr id="9" name="Изображение" descr="Изображение"/>
          <p:cNvPicPr>
            <a:picLocks noChangeAspect="1"/>
          </p:cNvPicPr>
          <p:nvPr/>
        </p:nvPicPr>
        <p:blipFill>
          <a:blip r:embed="rId2"/>
          <a:stretch>
            <a:fillRect/>
          </a:stretch>
        </p:blipFill>
        <p:spPr>
          <a:xfrm>
            <a:off x="1211199" y="620465"/>
            <a:ext cx="1214985" cy="1214985"/>
          </a:xfrm>
          <a:prstGeom prst="rect">
            <a:avLst/>
          </a:prstGeom>
          <a:ln w="12700">
            <a:miter lim="400000"/>
          </a:ln>
        </p:spPr>
      </p:pic>
      <p:sp>
        <p:nvSpPr>
          <p:cNvPr id="14"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a:extLst>
              <a:ext uri="{FF2B5EF4-FFF2-40B4-BE49-F238E27FC236}">
                <a16:creationId xmlns:a16="http://schemas.microsoft.com/office/drawing/2014/main" id="{078F5073-D2DF-4B10-9B90-2A95C01ED17D}"/>
              </a:ext>
            </a:extLst>
          </p:cNvPr>
          <p:cNvSpPr txBox="1"/>
          <p:nvPr/>
        </p:nvSpPr>
        <p:spPr>
          <a:xfrm>
            <a:off x="1217830" y="4772415"/>
            <a:ext cx="21489609" cy="6729023"/>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lstStyle/>
          <a:p>
            <a:pPr lvl="1" indent="0">
              <a:lnSpc>
                <a:spcPct val="150000"/>
              </a:lnSpc>
              <a:spcBef>
                <a:spcPts val="2000"/>
              </a:spcBef>
              <a:buSzPct val="100000"/>
              <a:defRPr sz="2100">
                <a:solidFill>
                  <a:srgbClr val="253957"/>
                </a:solidFill>
                <a:latin typeface="+mn-lt"/>
                <a:ea typeface="+mn-ea"/>
                <a:cs typeface="+mn-cs"/>
                <a:sym typeface="Arial Narrow"/>
              </a:defRPr>
            </a:pPr>
            <a:r>
              <a:rPr lang="en-US" sz="4800" b="1" dirty="0">
                <a:latin typeface="Arial Narrow" charset="0"/>
                <a:ea typeface="Arial Narrow" charset="0"/>
                <a:cs typeface="Arial Narrow" charset="0"/>
              </a:rPr>
              <a:t>Data collection</a:t>
            </a:r>
          </a:p>
          <a:p>
            <a:pPr marL="457200" lvl="1" indent="-457200" algn="just">
              <a:lnSpc>
                <a:spcPct val="150000"/>
              </a:lnSpc>
              <a:spcBef>
                <a:spcPts val="2000"/>
              </a:spcBef>
              <a:buSzPct val="100000"/>
              <a:buFont typeface="Arial" panose="020B0604020202020204" pitchFamily="34" charset="0"/>
              <a:buChar char="•"/>
              <a:defRPr sz="2100">
                <a:solidFill>
                  <a:srgbClr val="253957"/>
                </a:solidFill>
                <a:latin typeface="+mn-lt"/>
                <a:ea typeface="+mn-ea"/>
                <a:cs typeface="+mn-cs"/>
                <a:sym typeface="Arial Narrow"/>
              </a:defRPr>
            </a:pPr>
            <a:r>
              <a:rPr lang="en-US" sz="4000" b="1" dirty="0">
                <a:latin typeface="Arial Narrow" charset="0"/>
                <a:ea typeface="Arial Narrow" charset="0"/>
                <a:cs typeface="Arial Narrow" charset="0"/>
              </a:rPr>
              <a:t>Web-scraping tools </a:t>
            </a:r>
            <a:r>
              <a:rPr lang="en-US" sz="4000" dirty="0">
                <a:latin typeface="Arial Narrow" charset="0"/>
                <a:ea typeface="Arial Narrow" charset="0"/>
                <a:cs typeface="Arial Narrow" charset="0"/>
              </a:rPr>
              <a:t>– Python libraries </a:t>
            </a:r>
            <a:r>
              <a:rPr lang="en-US" sz="4000">
                <a:latin typeface="Arial Narrow" charset="0"/>
                <a:ea typeface="Arial Narrow" charset="0"/>
                <a:cs typeface="Arial Narrow" charset="0"/>
              </a:rPr>
              <a:t>of requests </a:t>
            </a:r>
            <a:r>
              <a:rPr lang="en-US" sz="4000" dirty="0">
                <a:latin typeface="Arial Narrow" charset="0"/>
                <a:ea typeface="Arial Narrow" charset="0"/>
                <a:cs typeface="Arial Narrow" charset="0"/>
              </a:rPr>
              <a:t>and BeautifulSoup;</a:t>
            </a:r>
          </a:p>
          <a:p>
            <a:pPr marL="457200" lvl="1" indent="-457200" algn="just">
              <a:lnSpc>
                <a:spcPct val="150000"/>
              </a:lnSpc>
              <a:spcBef>
                <a:spcPts val="2000"/>
              </a:spcBef>
              <a:buSzPct val="100000"/>
              <a:buFont typeface="Arial" panose="020B0604020202020204" pitchFamily="34" charset="0"/>
              <a:buChar char="•"/>
              <a:defRPr sz="2100">
                <a:solidFill>
                  <a:srgbClr val="253957"/>
                </a:solidFill>
                <a:latin typeface="+mn-lt"/>
                <a:ea typeface="+mn-ea"/>
                <a:cs typeface="+mn-cs"/>
                <a:sym typeface="Arial Narrow"/>
              </a:defRPr>
            </a:pPr>
            <a:r>
              <a:rPr lang="en-US" sz="4000" b="1" dirty="0">
                <a:latin typeface="Arial Narrow" charset="0"/>
                <a:ea typeface="Arial Narrow" charset="0"/>
                <a:cs typeface="Arial Narrow" charset="0"/>
              </a:rPr>
              <a:t>Data sample </a:t>
            </a:r>
            <a:r>
              <a:rPr lang="en-US" sz="4000" dirty="0">
                <a:latin typeface="Arial Narrow" charset="0"/>
                <a:ea typeface="Arial Narrow" charset="0"/>
                <a:cs typeface="Arial Narrow" charset="0"/>
              </a:rPr>
              <a:t>– an average of 150 user reviews per each of 975 attractions (42% of London attractions);</a:t>
            </a:r>
          </a:p>
          <a:p>
            <a:pPr marL="457200" lvl="1" indent="-457200" algn="just">
              <a:lnSpc>
                <a:spcPct val="150000"/>
              </a:lnSpc>
              <a:spcBef>
                <a:spcPts val="2000"/>
              </a:spcBef>
              <a:buSzPct val="100000"/>
              <a:buFont typeface="Arial" panose="020B0604020202020204" pitchFamily="34" charset="0"/>
              <a:buChar char="•"/>
              <a:defRPr sz="2100">
                <a:solidFill>
                  <a:srgbClr val="253957"/>
                </a:solidFill>
                <a:latin typeface="+mn-lt"/>
                <a:ea typeface="+mn-ea"/>
                <a:cs typeface="+mn-cs"/>
                <a:sym typeface="Arial Narrow"/>
              </a:defRPr>
            </a:pPr>
            <a:r>
              <a:rPr lang="en-US" sz="4000" b="1" dirty="0">
                <a:latin typeface="Arial Narrow" charset="0"/>
                <a:ea typeface="Arial Narrow" charset="0"/>
                <a:cs typeface="Arial Narrow" charset="0"/>
              </a:rPr>
              <a:t>Representativeness</a:t>
            </a:r>
            <a:r>
              <a:rPr lang="en-US" sz="4000" dirty="0">
                <a:latin typeface="Arial Narrow" charset="0"/>
                <a:ea typeface="Arial Narrow" charset="0"/>
                <a:cs typeface="Arial Narrow" charset="0"/>
              </a:rPr>
              <a:t> – ensured by collecting every review posted over the past year (Jan. 2019 – Dec. 2019);</a:t>
            </a:r>
          </a:p>
          <a:p>
            <a:pPr marL="457200" lvl="1" indent="-457200" algn="just">
              <a:lnSpc>
                <a:spcPct val="150000"/>
              </a:lnSpc>
              <a:spcBef>
                <a:spcPts val="2000"/>
              </a:spcBef>
              <a:buSzPct val="100000"/>
              <a:buFont typeface="Arial" panose="020B0604020202020204" pitchFamily="34" charset="0"/>
              <a:buChar char="•"/>
              <a:defRPr sz="2100">
                <a:solidFill>
                  <a:srgbClr val="253957"/>
                </a:solidFill>
                <a:latin typeface="+mn-lt"/>
                <a:ea typeface="+mn-ea"/>
                <a:cs typeface="+mn-cs"/>
                <a:sym typeface="Arial Narrow"/>
              </a:defRPr>
            </a:pPr>
            <a:r>
              <a:rPr lang="en-US" sz="4000" b="1" dirty="0">
                <a:latin typeface="Arial Narrow" charset="0"/>
                <a:ea typeface="Arial Narrow" charset="0"/>
                <a:cs typeface="Arial Narrow" charset="0"/>
              </a:rPr>
              <a:t>Two datasets</a:t>
            </a:r>
            <a:r>
              <a:rPr lang="en-US" sz="4000" dirty="0">
                <a:latin typeface="Arial Narrow" charset="0"/>
                <a:ea typeface="Arial Narrow" charset="0"/>
                <a:cs typeface="Arial Narrow" charset="0"/>
              </a:rPr>
              <a:t> – user-item matrices with numerical ratings and with textual reviews (data sparsity – 99.84%).</a:t>
            </a:r>
          </a:p>
        </p:txBody>
      </p:sp>
      <p:sp>
        <p:nvSpPr>
          <p:cNvPr id="15" name="Прямоугольник 14">
            <a:extLst>
              <a:ext uri="{FF2B5EF4-FFF2-40B4-BE49-F238E27FC236}">
                <a16:creationId xmlns:a16="http://schemas.microsoft.com/office/drawing/2014/main" id="{99EF7C51-D615-41E7-8720-40E1B59629FF}"/>
              </a:ext>
            </a:extLst>
          </p:cNvPr>
          <p:cNvSpPr/>
          <p:nvPr/>
        </p:nvSpPr>
        <p:spPr>
          <a:xfrm>
            <a:off x="14290188" y="12773636"/>
            <a:ext cx="8408868" cy="523220"/>
          </a:xfrm>
          <a:prstGeom prst="rect">
            <a:avLst/>
          </a:prstGeom>
        </p:spPr>
        <p:txBody>
          <a:bodyPr wrap="square">
            <a:spAutoFit/>
          </a:bodyPr>
          <a:lstStyle/>
          <a:p>
            <a:pPr algn="r"/>
            <a:r>
              <a:rPr lang="en-US" sz="2800" dirty="0">
                <a:solidFill>
                  <a:schemeClr val="accent1">
                    <a:lumMod val="50000"/>
                  </a:schemeClr>
                </a:solidFill>
                <a:latin typeface="Arial Narrow" charset="0"/>
                <a:ea typeface="Arial Narrow" charset="0"/>
                <a:cs typeface="Arial Narrow" charset="0"/>
              </a:rPr>
              <a:t>(</a:t>
            </a:r>
            <a:r>
              <a:rPr lang="en-US" sz="2800" dirty="0" err="1">
                <a:solidFill>
                  <a:schemeClr val="accent1">
                    <a:lumMod val="50000"/>
                  </a:schemeClr>
                </a:solidFill>
                <a:latin typeface="Arial Narrow" charset="0"/>
                <a:ea typeface="Arial Narrow" charset="0"/>
                <a:cs typeface="Arial Narrow" charset="0"/>
              </a:rPr>
              <a:t>Vargiu</a:t>
            </a:r>
            <a:r>
              <a:rPr lang="en-US" sz="2800" dirty="0">
                <a:solidFill>
                  <a:schemeClr val="accent1">
                    <a:lumMod val="50000"/>
                  </a:schemeClr>
                </a:solidFill>
                <a:latin typeface="Arial Narrow" charset="0"/>
                <a:ea typeface="Arial Narrow" charset="0"/>
                <a:cs typeface="Arial Narrow" charset="0"/>
              </a:rPr>
              <a:t> &amp; </a:t>
            </a:r>
            <a:r>
              <a:rPr lang="en-US" sz="2800" dirty="0" err="1">
                <a:solidFill>
                  <a:schemeClr val="accent1">
                    <a:lumMod val="50000"/>
                  </a:schemeClr>
                </a:solidFill>
                <a:latin typeface="Arial Narrow" charset="0"/>
                <a:ea typeface="Arial Narrow" charset="0"/>
                <a:cs typeface="Arial Narrow" charset="0"/>
              </a:rPr>
              <a:t>Urru</a:t>
            </a:r>
            <a:r>
              <a:rPr lang="en-US" sz="2800" dirty="0">
                <a:solidFill>
                  <a:schemeClr val="accent1">
                    <a:lumMod val="50000"/>
                  </a:schemeClr>
                </a:solidFill>
                <a:latin typeface="Arial Narrow" charset="0"/>
                <a:ea typeface="Arial Narrow" charset="0"/>
                <a:cs typeface="Arial Narrow" charset="0"/>
              </a:rPr>
              <a:t>, 2013) </a:t>
            </a:r>
            <a:endParaRPr lang="ru-RU" sz="2800" dirty="0">
              <a:solidFill>
                <a:schemeClr val="accent1">
                  <a:lumMod val="50000"/>
                </a:schemeClr>
              </a:solidFill>
            </a:endParaRPr>
          </a:p>
        </p:txBody>
      </p:sp>
    </p:spTree>
    <p:extLst>
      <p:ext uri="{BB962C8B-B14F-4D97-AF65-F5344CB8AC3E}">
        <p14:creationId xmlns:p14="http://schemas.microsoft.com/office/powerpoint/2010/main" val="1715446527"/>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Очень крутой заголовок…"/>
          <p:cNvSpPr txBox="1"/>
          <p:nvPr/>
        </p:nvSpPr>
        <p:spPr>
          <a:xfrm>
            <a:off x="1209449" y="2972786"/>
            <a:ext cx="21489608" cy="231322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algn="l">
              <a:defRPr sz="5000" b="1" cap="all">
                <a:solidFill>
                  <a:srgbClr val="253957"/>
                </a:solidFill>
                <a:latin typeface="+mn-lt"/>
                <a:ea typeface="+mn-ea"/>
                <a:cs typeface="+mn-cs"/>
                <a:sym typeface="Arial Narrow"/>
              </a:defRPr>
            </a:pPr>
            <a:r>
              <a:rPr lang="en-US" sz="7000" b="1" dirty="0">
                <a:latin typeface="Arial Narrow" charset="0"/>
                <a:ea typeface="Arial Narrow" charset="0"/>
                <a:cs typeface="Arial Narrow" charset="0"/>
              </a:rPr>
              <a:t>METHODOLOGY</a:t>
            </a:r>
          </a:p>
          <a:p>
            <a:pPr algn="l">
              <a:defRPr sz="5000" b="1" cap="all">
                <a:solidFill>
                  <a:srgbClr val="253957"/>
                </a:solidFill>
                <a:latin typeface="+mn-lt"/>
                <a:ea typeface="+mn-ea"/>
                <a:cs typeface="+mn-cs"/>
                <a:sym typeface="Arial Narrow"/>
              </a:defRPr>
            </a:pPr>
            <a:endParaRPr lang="en-US" sz="4200" b="1" dirty="0">
              <a:latin typeface="Arial Narrow" charset="0"/>
              <a:ea typeface="Arial Narrow" charset="0"/>
              <a:cs typeface="Arial Narrow" charset="0"/>
            </a:endParaRPr>
          </a:p>
        </p:txBody>
      </p:sp>
      <p:sp>
        <p:nvSpPr>
          <p:cNvPr id="89" name="Линия"/>
          <p:cNvSpPr/>
          <p:nvPr/>
        </p:nvSpPr>
        <p:spPr>
          <a:xfrm>
            <a:off x="1201065" y="2214562"/>
            <a:ext cx="21506374" cy="1"/>
          </a:xfrm>
          <a:prstGeom prst="line">
            <a:avLst/>
          </a:prstGeom>
          <a:ln w="12700">
            <a:solidFill>
              <a:srgbClr val="253957"/>
            </a:solidFill>
            <a:miter lim="400000"/>
          </a:ln>
        </p:spPr>
        <p:txBody>
          <a:bodyPr lIns="71437" tIns="71437" rIns="71437" bIns="71437" anchor="ctr"/>
          <a:lstStyle/>
          <a:p>
            <a:pPr>
              <a:defRPr sz="3200"/>
            </a:pPr>
            <a:endParaRPr/>
          </a:p>
        </p:txBody>
      </p:sp>
      <p:sp>
        <p:nvSpPr>
          <p:cNvPr id="8" name="Название подразделения, лаборатории, факультета и т.д."/>
          <p:cNvSpPr txBox="1"/>
          <p:nvPr/>
        </p:nvSpPr>
        <p:spPr>
          <a:xfrm>
            <a:off x="11338744" y="942364"/>
            <a:ext cx="11366416" cy="513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spAutoFit/>
          </a:bodyPr>
          <a:lstStyle>
            <a:lvl1pPr algn="r">
              <a:defRPr sz="2400">
                <a:solidFill>
                  <a:srgbClr val="253957"/>
                </a:solidFill>
                <a:latin typeface="+mn-lt"/>
                <a:ea typeface="+mn-ea"/>
                <a:cs typeface="+mn-cs"/>
                <a:sym typeface="Arial Narrow"/>
              </a:defRPr>
            </a:lvl1pPr>
          </a:lstStyle>
          <a:p>
            <a:r>
              <a:rPr lang="en-US" dirty="0"/>
              <a:t>International Business and Management</a:t>
            </a:r>
          </a:p>
        </p:txBody>
      </p:sp>
      <p:pic>
        <p:nvPicPr>
          <p:cNvPr id="9" name="Изображение" descr="Изображение"/>
          <p:cNvPicPr>
            <a:picLocks noChangeAspect="1"/>
          </p:cNvPicPr>
          <p:nvPr/>
        </p:nvPicPr>
        <p:blipFill>
          <a:blip r:embed="rId2"/>
          <a:stretch>
            <a:fillRect/>
          </a:stretch>
        </p:blipFill>
        <p:spPr>
          <a:xfrm>
            <a:off x="1211199" y="620465"/>
            <a:ext cx="1214985" cy="1214985"/>
          </a:xfrm>
          <a:prstGeom prst="rect">
            <a:avLst/>
          </a:prstGeom>
          <a:ln w="12700">
            <a:miter lim="400000"/>
          </a:ln>
        </p:spPr>
      </p:pic>
      <p:sp>
        <p:nvSpPr>
          <p:cNvPr id="10" name="Прямоугольник 11">
            <a:extLst>
              <a:ext uri="{FF2B5EF4-FFF2-40B4-BE49-F238E27FC236}">
                <a16:creationId xmlns:a16="http://schemas.microsoft.com/office/drawing/2014/main" id="{C717BA6E-C2EA-844A-8D9B-C3B76F4C0F4C}"/>
              </a:ext>
            </a:extLst>
          </p:cNvPr>
          <p:cNvSpPr/>
          <p:nvPr/>
        </p:nvSpPr>
        <p:spPr>
          <a:xfrm>
            <a:off x="14296292" y="12773634"/>
            <a:ext cx="8408868" cy="523220"/>
          </a:xfrm>
          <a:prstGeom prst="rect">
            <a:avLst/>
          </a:prstGeom>
        </p:spPr>
        <p:txBody>
          <a:bodyPr wrap="square">
            <a:spAutoFit/>
          </a:bodyPr>
          <a:lstStyle/>
          <a:p>
            <a:pPr algn="r"/>
            <a:r>
              <a:rPr lang="en-US" sz="2800" dirty="0">
                <a:solidFill>
                  <a:schemeClr val="accent1">
                    <a:lumMod val="50000"/>
                  </a:schemeClr>
                </a:solidFill>
                <a:latin typeface="Arial Narrow" charset="0"/>
                <a:ea typeface="Arial Narrow" charset="0"/>
                <a:cs typeface="Arial Narrow" charset="0"/>
              </a:rPr>
              <a:t>(</a:t>
            </a:r>
            <a:r>
              <a:rPr lang="en-US" sz="2800" dirty="0" err="1">
                <a:solidFill>
                  <a:schemeClr val="accent1">
                    <a:lumMod val="50000"/>
                  </a:schemeClr>
                </a:solidFill>
                <a:latin typeface="Arial Narrow" charset="0"/>
                <a:ea typeface="Arial Narrow" charset="0"/>
                <a:cs typeface="Arial Narrow" charset="0"/>
              </a:rPr>
              <a:t>Koren</a:t>
            </a:r>
            <a:r>
              <a:rPr lang="en-US" sz="2800" dirty="0">
                <a:solidFill>
                  <a:schemeClr val="accent1">
                    <a:lumMod val="50000"/>
                  </a:schemeClr>
                </a:solidFill>
                <a:latin typeface="Arial Narrow" charset="0"/>
                <a:ea typeface="Arial Narrow" charset="0"/>
                <a:cs typeface="Arial Narrow" charset="0"/>
              </a:rPr>
              <a:t> et al., 2009)</a:t>
            </a:r>
          </a:p>
        </p:txBody>
      </p:sp>
      <p:sp>
        <p:nvSpPr>
          <p:cNvPr id="20"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a:extLst>
              <a:ext uri="{FF2B5EF4-FFF2-40B4-BE49-F238E27FC236}">
                <a16:creationId xmlns:a16="http://schemas.microsoft.com/office/drawing/2014/main" id="{9FA1D322-91BE-F04B-A3F2-5ADFDFCFE98F}"/>
              </a:ext>
            </a:extLst>
          </p:cNvPr>
          <p:cNvSpPr txBox="1"/>
          <p:nvPr/>
        </p:nvSpPr>
        <p:spPr>
          <a:xfrm>
            <a:off x="1357081" y="6364794"/>
            <a:ext cx="7930353" cy="5863066"/>
          </a:xfrm>
          <a:prstGeom prst="rect">
            <a:avLst/>
          </a:prstGeom>
          <a:ln w="12700">
            <a:miter lim="400000"/>
          </a:ln>
          <a:extLst>
            <a:ext uri="{C572A759-6A51-4108-AA02-DFA0A04FC94B}">
              <ma14:wrappingTextBoxFlag xmlns:mc="http://schemas.openxmlformats.org/markup-compatibility/2006" xmlns:a14="http://schemas.microsoft.com/office/drawing/2010/main" xmlns:ma14="http://schemas.microsoft.com/office/mac/drawingml/2011/main" xmlns="" val="1"/>
            </a:ext>
          </a:extLst>
        </p:spPr>
        <p:txBody>
          <a:bodyPr lIns="50800" tIns="50800" rIns="50800" bIns="50800"/>
          <a:lstStyle/>
          <a:p>
            <a:pPr lvl="1" indent="0" algn="just">
              <a:lnSpc>
                <a:spcPct val="150000"/>
              </a:lnSpc>
              <a:spcBef>
                <a:spcPts val="2000"/>
              </a:spcBef>
              <a:buSzPct val="100000"/>
              <a:defRPr sz="2100">
                <a:solidFill>
                  <a:srgbClr val="253957"/>
                </a:solidFill>
                <a:latin typeface="+mn-lt"/>
                <a:ea typeface="+mn-ea"/>
                <a:cs typeface="+mn-cs"/>
                <a:sym typeface="Arial Narrow"/>
              </a:defRPr>
            </a:pPr>
            <a:r>
              <a:rPr lang="en-US" sz="4000" b="1" dirty="0">
                <a:latin typeface="Arial Narrow" charset="0"/>
                <a:ea typeface="Arial Narrow" charset="0"/>
                <a:cs typeface="Arial Narrow" charset="0"/>
              </a:rPr>
              <a:t>Matrix Factorisation techniques</a:t>
            </a:r>
            <a:r>
              <a:rPr lang="en-US" sz="4000" dirty="0">
                <a:latin typeface="Arial Narrow" charset="0"/>
                <a:ea typeface="Arial Narrow" charset="0"/>
                <a:cs typeface="Arial Narrow" charset="0"/>
              </a:rPr>
              <a:t> consist in splitting the user-item matrix into the vectors of </a:t>
            </a:r>
            <a:r>
              <a:rPr lang="en-US" sz="4000" b="1" dirty="0">
                <a:latin typeface="Arial Narrow" charset="0"/>
                <a:ea typeface="Arial Narrow" charset="0"/>
                <a:cs typeface="Arial Narrow" charset="0"/>
              </a:rPr>
              <a:t>user factors </a:t>
            </a:r>
            <a:r>
              <a:rPr lang="en-US" sz="4000" dirty="0">
                <a:latin typeface="Arial Narrow" charset="0"/>
                <a:ea typeface="Arial Narrow" charset="0"/>
                <a:cs typeface="Arial Narrow" charset="0"/>
              </a:rPr>
              <a:t>and</a:t>
            </a:r>
            <a:r>
              <a:rPr lang="en-US" sz="4000" i="1" dirty="0">
                <a:latin typeface="Arial Narrow" charset="0"/>
                <a:ea typeface="Arial Narrow" charset="0"/>
                <a:cs typeface="Arial Narrow" charset="0"/>
              </a:rPr>
              <a:t> </a:t>
            </a:r>
            <a:r>
              <a:rPr lang="en-US" sz="4000" b="1" dirty="0">
                <a:latin typeface="Arial Narrow" charset="0"/>
                <a:ea typeface="Arial Narrow" charset="0"/>
                <a:cs typeface="Arial Narrow" charset="0"/>
              </a:rPr>
              <a:t>item factors</a:t>
            </a:r>
            <a:r>
              <a:rPr lang="en-US" sz="4000" dirty="0">
                <a:latin typeface="Arial Narrow" charset="0"/>
                <a:ea typeface="Arial Narrow" charset="0"/>
                <a:cs typeface="Arial Narrow" charset="0"/>
              </a:rPr>
              <a:t>, which are then used to infer the rating patterns for every user.</a:t>
            </a:r>
          </a:p>
        </p:txBody>
      </p:sp>
      <p:sp>
        <p:nvSpPr>
          <p:cNvPr id="11"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a:extLst>
              <a:ext uri="{FF2B5EF4-FFF2-40B4-BE49-F238E27FC236}">
                <a16:creationId xmlns:a16="http://schemas.microsoft.com/office/drawing/2014/main" id="{612ABBB0-D712-5E4B-BA02-60CFDB0EADC7}"/>
              </a:ext>
            </a:extLst>
          </p:cNvPr>
          <p:cNvSpPr txBox="1"/>
          <p:nvPr/>
        </p:nvSpPr>
        <p:spPr>
          <a:xfrm>
            <a:off x="17728517" y="6364793"/>
            <a:ext cx="3663617" cy="4917027"/>
          </a:xfrm>
          <a:prstGeom prst="rect">
            <a:avLst/>
          </a:prstGeom>
          <a:ln w="12700">
            <a:miter lim="400000"/>
          </a:ln>
          <a:extLst>
            <a:ext uri="{C572A759-6A51-4108-AA02-DFA0A04FC94B}">
              <ma14:wrappingTextBoxFlag xmlns:mc="http://schemas.openxmlformats.org/markup-compatibility/2006" xmlns:a14="http://schemas.microsoft.com/office/drawing/2010/main" xmlns:ma14="http://schemas.microsoft.com/office/mac/drawingml/2011/main" xmlns="" val="1"/>
            </a:ext>
          </a:extLst>
        </p:spPr>
        <p:txBody>
          <a:bodyPr lIns="50800" tIns="50800" rIns="50800" bIns="50800"/>
          <a:lstStyle/>
          <a:p>
            <a:pPr lvl="1" indent="0" algn="l">
              <a:lnSpc>
                <a:spcPct val="150000"/>
              </a:lnSpc>
              <a:spcBef>
                <a:spcPts val="2000"/>
              </a:spcBef>
              <a:buSzPct val="100000"/>
              <a:defRPr sz="2100">
                <a:solidFill>
                  <a:srgbClr val="253957"/>
                </a:solidFill>
                <a:latin typeface="+mn-lt"/>
                <a:ea typeface="+mn-ea"/>
                <a:cs typeface="+mn-cs"/>
                <a:sym typeface="Arial Narrow"/>
              </a:defRPr>
            </a:pPr>
            <a:r>
              <a:rPr lang="en-US" sz="4000" b="1" dirty="0">
                <a:latin typeface="Arial Narrow" charset="0"/>
                <a:ea typeface="Arial Narrow" charset="0"/>
                <a:cs typeface="Arial Narrow" charset="0"/>
              </a:rPr>
              <a:t>Trained values:</a:t>
            </a:r>
          </a:p>
          <a:p>
            <a:pPr marL="571500" lvl="1" indent="-571500" algn="just">
              <a:lnSpc>
                <a:spcPct val="150000"/>
              </a:lnSpc>
              <a:spcBef>
                <a:spcPts val="2000"/>
              </a:spcBef>
              <a:buSzPct val="100000"/>
              <a:buFont typeface="Arial" panose="020B0604020202020204" pitchFamily="34" charset="0"/>
              <a:buChar char="•"/>
              <a:defRPr sz="2100">
                <a:solidFill>
                  <a:srgbClr val="253957"/>
                </a:solidFill>
                <a:latin typeface="+mn-lt"/>
                <a:ea typeface="+mn-ea"/>
                <a:cs typeface="+mn-cs"/>
                <a:sym typeface="Arial Narrow"/>
              </a:defRPr>
            </a:pPr>
            <a:r>
              <a:rPr lang="en-US" sz="4000" dirty="0">
                <a:latin typeface="Arial Narrow" charset="0"/>
                <a:ea typeface="Arial Narrow" charset="0"/>
                <a:cs typeface="Arial Narrow" charset="0"/>
              </a:rPr>
              <a:t>User factors;</a:t>
            </a:r>
          </a:p>
          <a:p>
            <a:pPr marL="571500" lvl="1" indent="-571500" algn="just">
              <a:lnSpc>
                <a:spcPct val="150000"/>
              </a:lnSpc>
              <a:spcBef>
                <a:spcPts val="2000"/>
              </a:spcBef>
              <a:buSzPct val="100000"/>
              <a:buFont typeface="Arial" panose="020B0604020202020204" pitchFamily="34" charset="0"/>
              <a:buChar char="•"/>
              <a:defRPr sz="2100">
                <a:solidFill>
                  <a:srgbClr val="253957"/>
                </a:solidFill>
                <a:latin typeface="+mn-lt"/>
                <a:ea typeface="+mn-ea"/>
                <a:cs typeface="+mn-cs"/>
                <a:sym typeface="Arial Narrow"/>
              </a:defRPr>
            </a:pPr>
            <a:r>
              <a:rPr lang="en-US" sz="4000" dirty="0">
                <a:latin typeface="Arial Narrow" charset="0"/>
                <a:ea typeface="Arial Narrow" charset="0"/>
                <a:cs typeface="Arial Narrow" charset="0"/>
              </a:rPr>
              <a:t>Item factors;</a:t>
            </a:r>
          </a:p>
          <a:p>
            <a:pPr marL="571500" lvl="1" indent="-571500" algn="just">
              <a:lnSpc>
                <a:spcPct val="150000"/>
              </a:lnSpc>
              <a:spcBef>
                <a:spcPts val="2000"/>
              </a:spcBef>
              <a:buSzPct val="100000"/>
              <a:buFont typeface="Arial" panose="020B0604020202020204" pitchFamily="34" charset="0"/>
              <a:buChar char="•"/>
              <a:defRPr sz="2100">
                <a:solidFill>
                  <a:srgbClr val="253957"/>
                </a:solidFill>
                <a:latin typeface="+mn-lt"/>
                <a:ea typeface="+mn-ea"/>
                <a:cs typeface="+mn-cs"/>
                <a:sym typeface="Arial Narrow"/>
              </a:defRPr>
            </a:pPr>
            <a:r>
              <a:rPr lang="en-US" sz="4000" dirty="0">
                <a:latin typeface="Arial Narrow" charset="0"/>
                <a:ea typeface="Arial Narrow" charset="0"/>
                <a:cs typeface="Arial Narrow" charset="0"/>
              </a:rPr>
              <a:t>User bias;</a:t>
            </a:r>
          </a:p>
          <a:p>
            <a:pPr marL="571500" lvl="1" indent="-571500" algn="just">
              <a:lnSpc>
                <a:spcPct val="150000"/>
              </a:lnSpc>
              <a:spcBef>
                <a:spcPts val="2000"/>
              </a:spcBef>
              <a:buSzPct val="100000"/>
              <a:buFont typeface="Arial" panose="020B0604020202020204" pitchFamily="34" charset="0"/>
              <a:buChar char="•"/>
              <a:defRPr sz="2100">
                <a:solidFill>
                  <a:srgbClr val="253957"/>
                </a:solidFill>
                <a:latin typeface="+mn-lt"/>
                <a:ea typeface="+mn-ea"/>
                <a:cs typeface="+mn-cs"/>
                <a:sym typeface="Arial Narrow"/>
              </a:defRPr>
            </a:pPr>
            <a:r>
              <a:rPr lang="en-US" sz="4000" dirty="0">
                <a:latin typeface="Arial Narrow" charset="0"/>
                <a:ea typeface="Arial Narrow" charset="0"/>
                <a:cs typeface="Arial Narrow" charset="0"/>
              </a:rPr>
              <a:t>Item bias.</a:t>
            </a:r>
          </a:p>
        </p:txBody>
      </p:sp>
      <p:sp>
        <p:nvSpPr>
          <p:cNvPr id="12"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a:extLst>
              <a:ext uri="{FF2B5EF4-FFF2-40B4-BE49-F238E27FC236}">
                <a16:creationId xmlns:a16="http://schemas.microsoft.com/office/drawing/2014/main" id="{74CD69B0-01A8-A646-9101-443084E2EABB}"/>
              </a:ext>
            </a:extLst>
          </p:cNvPr>
          <p:cNvSpPr txBox="1"/>
          <p:nvPr/>
        </p:nvSpPr>
        <p:spPr>
          <a:xfrm>
            <a:off x="11600969" y="6364793"/>
            <a:ext cx="5390646" cy="5157584"/>
          </a:xfrm>
          <a:prstGeom prst="rect">
            <a:avLst/>
          </a:prstGeom>
          <a:ln w="12700">
            <a:miter lim="400000"/>
          </a:ln>
          <a:extLst>
            <a:ext uri="{C572A759-6A51-4108-AA02-DFA0A04FC94B}">
              <ma14:wrappingTextBoxFlag xmlns:mc="http://schemas.openxmlformats.org/markup-compatibility/2006" xmlns:a14="http://schemas.microsoft.com/office/drawing/2010/main" xmlns:ma14="http://schemas.microsoft.com/office/mac/drawingml/2011/main" xmlns="" val="1"/>
            </a:ext>
          </a:extLst>
        </p:spPr>
        <p:txBody>
          <a:bodyPr lIns="50800" tIns="50800" rIns="50800" bIns="50800"/>
          <a:lstStyle/>
          <a:p>
            <a:pPr lvl="1" indent="0" algn="l">
              <a:lnSpc>
                <a:spcPct val="150000"/>
              </a:lnSpc>
              <a:spcBef>
                <a:spcPts val="2000"/>
              </a:spcBef>
              <a:buSzPct val="100000"/>
              <a:defRPr sz="2100">
                <a:solidFill>
                  <a:srgbClr val="253957"/>
                </a:solidFill>
                <a:latin typeface="+mn-lt"/>
                <a:ea typeface="+mn-ea"/>
                <a:cs typeface="+mn-cs"/>
                <a:sym typeface="Arial Narrow"/>
              </a:defRPr>
            </a:pPr>
            <a:r>
              <a:rPr lang="en-US" sz="4000" b="1" dirty="0">
                <a:latin typeface="Arial Narrow" charset="0"/>
                <a:ea typeface="Arial Narrow" charset="0"/>
                <a:cs typeface="Arial Narrow" charset="0"/>
              </a:rPr>
              <a:t>Hyperparameters: </a:t>
            </a:r>
          </a:p>
          <a:p>
            <a:pPr marL="571500" lvl="1" indent="-571500" algn="just">
              <a:lnSpc>
                <a:spcPct val="150000"/>
              </a:lnSpc>
              <a:spcBef>
                <a:spcPts val="2000"/>
              </a:spcBef>
              <a:buSzPct val="100000"/>
              <a:buFont typeface="Arial" panose="020B0604020202020204" pitchFamily="34" charset="0"/>
              <a:buChar char="•"/>
              <a:defRPr sz="2100">
                <a:solidFill>
                  <a:srgbClr val="253957"/>
                </a:solidFill>
                <a:latin typeface="+mn-lt"/>
                <a:ea typeface="+mn-ea"/>
                <a:cs typeface="+mn-cs"/>
                <a:sym typeface="Arial Narrow"/>
              </a:defRPr>
            </a:pPr>
            <a:r>
              <a:rPr lang="en-US" sz="4000" dirty="0">
                <a:latin typeface="Arial Narrow" charset="0"/>
                <a:ea typeface="Arial Narrow" charset="0"/>
                <a:cs typeface="Arial Narrow" charset="0"/>
              </a:rPr>
              <a:t>Number of factors;</a:t>
            </a:r>
          </a:p>
          <a:p>
            <a:pPr marL="571500" lvl="1" indent="-571500" algn="just">
              <a:lnSpc>
                <a:spcPct val="150000"/>
              </a:lnSpc>
              <a:spcBef>
                <a:spcPts val="2000"/>
              </a:spcBef>
              <a:buSzPct val="100000"/>
              <a:buFont typeface="Arial" panose="020B0604020202020204" pitchFamily="34" charset="0"/>
              <a:buChar char="•"/>
              <a:defRPr sz="2100">
                <a:solidFill>
                  <a:srgbClr val="253957"/>
                </a:solidFill>
                <a:latin typeface="+mn-lt"/>
                <a:ea typeface="+mn-ea"/>
                <a:cs typeface="+mn-cs"/>
                <a:sym typeface="Arial Narrow"/>
              </a:defRPr>
            </a:pPr>
            <a:r>
              <a:rPr lang="en-US" sz="4000" dirty="0">
                <a:latin typeface="Arial Narrow" charset="0"/>
                <a:ea typeface="Arial Narrow" charset="0"/>
                <a:cs typeface="Arial Narrow" charset="0"/>
              </a:rPr>
              <a:t>Learning rate;</a:t>
            </a:r>
          </a:p>
          <a:p>
            <a:pPr marL="571500" lvl="1" indent="-571500" algn="just">
              <a:lnSpc>
                <a:spcPct val="150000"/>
              </a:lnSpc>
              <a:spcBef>
                <a:spcPts val="2000"/>
              </a:spcBef>
              <a:buSzPct val="100000"/>
              <a:buFont typeface="Arial" panose="020B0604020202020204" pitchFamily="34" charset="0"/>
              <a:buChar char="•"/>
              <a:defRPr sz="2100">
                <a:solidFill>
                  <a:srgbClr val="253957"/>
                </a:solidFill>
                <a:latin typeface="+mn-lt"/>
                <a:ea typeface="+mn-ea"/>
                <a:cs typeface="+mn-cs"/>
                <a:sym typeface="Arial Narrow"/>
              </a:defRPr>
            </a:pPr>
            <a:r>
              <a:rPr lang="en-US" sz="4000" dirty="0">
                <a:latin typeface="Arial Narrow" charset="0"/>
                <a:ea typeface="Arial Narrow" charset="0"/>
                <a:cs typeface="Arial Narrow" charset="0"/>
              </a:rPr>
              <a:t>Regularisation.</a:t>
            </a:r>
          </a:p>
          <a:p>
            <a:pPr lvl="1" indent="0" algn="just">
              <a:lnSpc>
                <a:spcPct val="150000"/>
              </a:lnSpc>
              <a:spcBef>
                <a:spcPts val="2000"/>
              </a:spcBef>
              <a:buSzPct val="100000"/>
              <a:defRPr sz="2100">
                <a:solidFill>
                  <a:srgbClr val="253957"/>
                </a:solidFill>
                <a:latin typeface="+mn-lt"/>
                <a:ea typeface="+mn-ea"/>
                <a:cs typeface="+mn-cs"/>
                <a:sym typeface="Arial Narrow"/>
              </a:defRPr>
            </a:pPr>
            <a:endParaRPr lang="en-US" sz="4000" dirty="0">
              <a:latin typeface="Arial Narrow" charset="0"/>
              <a:ea typeface="Arial Narrow" charset="0"/>
              <a:cs typeface="Arial Narrow" charset="0"/>
            </a:endParaRPr>
          </a:p>
        </p:txBody>
      </p:sp>
      <p:sp>
        <p:nvSpPr>
          <p:cNvPr id="13"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a:extLst>
              <a:ext uri="{FF2B5EF4-FFF2-40B4-BE49-F238E27FC236}">
                <a16:creationId xmlns:a16="http://schemas.microsoft.com/office/drawing/2014/main" id="{39BB6AF5-936C-2543-8292-BCE52481B024}"/>
              </a:ext>
            </a:extLst>
          </p:cNvPr>
          <p:cNvSpPr txBox="1"/>
          <p:nvPr/>
        </p:nvSpPr>
        <p:spPr>
          <a:xfrm>
            <a:off x="1201065" y="4746623"/>
            <a:ext cx="21489609" cy="1078780"/>
          </a:xfrm>
          <a:prstGeom prst="rect">
            <a:avLst/>
          </a:prstGeom>
          <a:ln w="12700">
            <a:miter lim="400000"/>
          </a:ln>
          <a:extLst>
            <a:ext uri="{C572A759-6A51-4108-AA02-DFA0A04FC94B}">
              <ma14:wrappingTextBoxFlag xmlns:mc="http://schemas.openxmlformats.org/markup-compatibility/2006" xmlns:a14="http://schemas.microsoft.com/office/drawing/2010/main" xmlns:ma14="http://schemas.microsoft.com/office/mac/drawingml/2011/main" xmlns="" val="1"/>
            </a:ext>
          </a:extLst>
        </p:spPr>
        <p:txBody>
          <a:bodyPr lIns="50800" tIns="50800" rIns="50800" bIns="50800"/>
          <a:lstStyle/>
          <a:p>
            <a:pPr lvl="1" indent="0">
              <a:lnSpc>
                <a:spcPct val="150000"/>
              </a:lnSpc>
              <a:spcBef>
                <a:spcPts val="2000"/>
              </a:spcBef>
              <a:buSzPct val="100000"/>
              <a:defRPr sz="2100">
                <a:solidFill>
                  <a:srgbClr val="253957"/>
                </a:solidFill>
                <a:latin typeface="+mn-lt"/>
                <a:ea typeface="+mn-ea"/>
                <a:cs typeface="+mn-cs"/>
                <a:sym typeface="Arial Narrow"/>
              </a:defRPr>
            </a:pPr>
            <a:r>
              <a:rPr lang="en-US" sz="4800" b="1" dirty="0">
                <a:latin typeface="Arial Narrow" charset="0"/>
                <a:ea typeface="Arial Narrow" charset="0"/>
                <a:cs typeface="Arial Narrow" charset="0"/>
              </a:rPr>
              <a:t>Matrix Factorisation techniques</a:t>
            </a:r>
          </a:p>
        </p:txBody>
      </p:sp>
    </p:spTree>
    <p:extLst>
      <p:ext uri="{BB962C8B-B14F-4D97-AF65-F5344CB8AC3E}">
        <p14:creationId xmlns:p14="http://schemas.microsoft.com/office/powerpoint/2010/main" val="2439153321"/>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Линия"/>
          <p:cNvSpPr/>
          <p:nvPr/>
        </p:nvSpPr>
        <p:spPr>
          <a:xfrm>
            <a:off x="1201065" y="2214562"/>
            <a:ext cx="21506373" cy="1"/>
          </a:xfrm>
          <a:prstGeom prst="line">
            <a:avLst/>
          </a:prstGeom>
          <a:ln w="12700">
            <a:solidFill>
              <a:srgbClr val="253957"/>
            </a:solidFill>
            <a:miter lim="400000"/>
          </a:ln>
        </p:spPr>
        <p:txBody>
          <a:bodyPr lIns="71437" tIns="71437" rIns="71437" bIns="71437" anchor="ctr"/>
          <a:lstStyle/>
          <a:p>
            <a:pPr>
              <a:defRPr sz="3200"/>
            </a:pPr>
            <a:endParaRPr/>
          </a:p>
        </p:txBody>
      </p:sp>
      <p:sp>
        <p:nvSpPr>
          <p:cNvPr id="59" name="Очень крутой заголовок…"/>
          <p:cNvSpPr txBox="1"/>
          <p:nvPr/>
        </p:nvSpPr>
        <p:spPr>
          <a:xfrm>
            <a:off x="1198786" y="2973160"/>
            <a:ext cx="16073440" cy="231322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lgn="l">
              <a:defRPr sz="5000" b="1" cap="all">
                <a:solidFill>
                  <a:srgbClr val="253957"/>
                </a:solidFill>
                <a:latin typeface="+mn-lt"/>
                <a:ea typeface="+mn-ea"/>
                <a:cs typeface="+mn-cs"/>
                <a:sym typeface="Arial Narrow"/>
              </a:defRPr>
            </a:pPr>
            <a:r>
              <a:rPr lang="en-US" sz="7000" b="1" dirty="0">
                <a:latin typeface="Arial Narrow" charset="0"/>
                <a:ea typeface="Arial Narrow" charset="0"/>
                <a:cs typeface="Arial Narrow" charset="0"/>
              </a:rPr>
              <a:t>Presentation OUTLINE</a:t>
            </a:r>
          </a:p>
        </p:txBody>
      </p:sp>
      <p:sp>
        <p:nvSpPr>
          <p:cNvPr id="60"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1198786" y="4989437"/>
            <a:ext cx="21506374" cy="575340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indent="450000" algn="l">
              <a:lnSpc>
                <a:spcPct val="150000"/>
              </a:lnSpc>
              <a:buSzPct val="100000"/>
              <a:buFont typeface="Arial" panose="020B0604020202020204" pitchFamily="34" charset="0"/>
              <a:buChar char="•"/>
              <a:defRPr sz="2100">
                <a:solidFill>
                  <a:srgbClr val="253957"/>
                </a:solidFill>
                <a:latin typeface="+mn-lt"/>
                <a:ea typeface="+mn-ea"/>
                <a:cs typeface="+mn-cs"/>
                <a:sym typeface="Arial Narrow"/>
              </a:defRPr>
            </a:pPr>
            <a:r>
              <a:rPr lang="en-US" sz="4800" dirty="0">
                <a:latin typeface="Arial Narrow" charset="0"/>
                <a:ea typeface="Arial Narrow" charset="0"/>
                <a:cs typeface="Arial Narrow" charset="0"/>
              </a:rPr>
              <a:t>Introduction</a:t>
            </a:r>
          </a:p>
          <a:p>
            <a:pPr indent="450000" algn="l">
              <a:lnSpc>
                <a:spcPct val="150000"/>
              </a:lnSpc>
              <a:buSzPct val="100000"/>
              <a:buFont typeface="Arial" panose="020B0604020202020204" pitchFamily="34" charset="0"/>
              <a:buChar char="•"/>
              <a:defRPr sz="2100">
                <a:solidFill>
                  <a:srgbClr val="253957"/>
                </a:solidFill>
                <a:latin typeface="+mn-lt"/>
                <a:ea typeface="+mn-ea"/>
                <a:cs typeface="+mn-cs"/>
                <a:sym typeface="Arial Narrow"/>
              </a:defRPr>
            </a:pPr>
            <a:r>
              <a:rPr lang="en-US" sz="4800" dirty="0">
                <a:latin typeface="Arial Narrow" charset="0"/>
                <a:ea typeface="Arial Narrow" charset="0"/>
                <a:cs typeface="Arial Narrow" charset="0"/>
              </a:rPr>
              <a:t>Term Definition</a:t>
            </a:r>
          </a:p>
          <a:p>
            <a:pPr indent="450000" algn="l">
              <a:lnSpc>
                <a:spcPct val="150000"/>
              </a:lnSpc>
              <a:buSzPct val="100000"/>
              <a:buFont typeface="Arial" panose="020B0604020202020204" pitchFamily="34" charset="0"/>
              <a:buChar char="•"/>
              <a:defRPr sz="2100">
                <a:solidFill>
                  <a:srgbClr val="253957"/>
                </a:solidFill>
                <a:latin typeface="+mn-lt"/>
                <a:ea typeface="+mn-ea"/>
                <a:cs typeface="+mn-cs"/>
                <a:sym typeface="Arial Narrow"/>
              </a:defRPr>
            </a:pPr>
            <a:r>
              <a:rPr lang="en-US" sz="4800" dirty="0">
                <a:latin typeface="Arial Narrow" charset="0"/>
                <a:ea typeface="Arial Narrow" charset="0"/>
                <a:cs typeface="Arial Narrow" charset="0"/>
              </a:rPr>
              <a:t>Research Gap</a:t>
            </a:r>
          </a:p>
          <a:p>
            <a:pPr indent="450000" algn="l">
              <a:lnSpc>
                <a:spcPct val="150000"/>
              </a:lnSpc>
              <a:buSzPct val="100000"/>
              <a:buFont typeface="Arial" panose="020B0604020202020204" pitchFamily="34" charset="0"/>
              <a:buChar char="•"/>
              <a:defRPr sz="2100">
                <a:solidFill>
                  <a:srgbClr val="253957"/>
                </a:solidFill>
                <a:latin typeface="+mn-lt"/>
                <a:ea typeface="+mn-ea"/>
                <a:cs typeface="+mn-cs"/>
                <a:sym typeface="Arial Narrow"/>
              </a:defRPr>
            </a:pPr>
            <a:r>
              <a:rPr lang="en-US" sz="4800" dirty="0">
                <a:latin typeface="Arial Narrow" charset="0"/>
                <a:ea typeface="Arial Narrow" charset="0"/>
                <a:cs typeface="Arial Narrow" charset="0"/>
              </a:rPr>
              <a:t>Research Questions</a:t>
            </a:r>
          </a:p>
          <a:p>
            <a:pPr indent="450000" algn="l">
              <a:lnSpc>
                <a:spcPct val="150000"/>
              </a:lnSpc>
              <a:buSzPct val="100000"/>
              <a:buFont typeface="Arial" panose="020B0604020202020204" pitchFamily="34" charset="0"/>
              <a:buChar char="•"/>
              <a:defRPr sz="2100">
                <a:solidFill>
                  <a:srgbClr val="253957"/>
                </a:solidFill>
                <a:latin typeface="+mn-lt"/>
                <a:ea typeface="+mn-ea"/>
                <a:cs typeface="+mn-cs"/>
                <a:sym typeface="Arial Narrow"/>
              </a:defRPr>
            </a:pPr>
            <a:r>
              <a:rPr lang="en-US" sz="4800" dirty="0">
                <a:latin typeface="Arial Narrow" charset="0"/>
                <a:ea typeface="Arial Narrow" charset="0"/>
                <a:cs typeface="Arial Narrow" charset="0"/>
              </a:rPr>
              <a:t>Methodology</a:t>
            </a:r>
          </a:p>
          <a:p>
            <a:pPr indent="450000" algn="l">
              <a:lnSpc>
                <a:spcPct val="150000"/>
              </a:lnSpc>
              <a:buSzPct val="100000"/>
              <a:buFont typeface="Arial" panose="020B0604020202020204" pitchFamily="34" charset="0"/>
              <a:buChar char="•"/>
              <a:defRPr sz="2100">
                <a:solidFill>
                  <a:srgbClr val="253957"/>
                </a:solidFill>
                <a:latin typeface="+mn-lt"/>
                <a:ea typeface="+mn-ea"/>
                <a:cs typeface="+mn-cs"/>
                <a:sym typeface="Arial Narrow"/>
              </a:defRPr>
            </a:pPr>
            <a:r>
              <a:rPr lang="en-US" sz="4800" dirty="0">
                <a:latin typeface="Arial Narrow" charset="0"/>
                <a:ea typeface="Arial Narrow" charset="0"/>
                <a:cs typeface="Arial Narrow" charset="0"/>
              </a:rPr>
              <a:t>Description of the Results</a:t>
            </a:r>
          </a:p>
          <a:p>
            <a:pPr indent="450000" algn="l">
              <a:lnSpc>
                <a:spcPct val="150000"/>
              </a:lnSpc>
              <a:buSzPct val="100000"/>
              <a:buFont typeface="Arial" panose="020B0604020202020204" pitchFamily="34" charset="0"/>
              <a:buChar char="•"/>
              <a:defRPr sz="2100">
                <a:solidFill>
                  <a:srgbClr val="253957"/>
                </a:solidFill>
                <a:latin typeface="+mn-lt"/>
                <a:ea typeface="+mn-ea"/>
                <a:cs typeface="+mn-cs"/>
                <a:sym typeface="Arial Narrow"/>
              </a:defRPr>
            </a:pPr>
            <a:r>
              <a:rPr lang="en-US" sz="4800" dirty="0">
                <a:latin typeface="Arial Narrow" charset="0"/>
                <a:ea typeface="Arial Narrow" charset="0"/>
                <a:cs typeface="Arial Narrow" charset="0"/>
              </a:rPr>
              <a:t>Conclusions</a:t>
            </a:r>
          </a:p>
        </p:txBody>
      </p:sp>
      <p:sp>
        <p:nvSpPr>
          <p:cNvPr id="61" name="Заголовок основного текста"/>
          <p:cNvSpPr txBox="1"/>
          <p:nvPr/>
        </p:nvSpPr>
        <p:spPr>
          <a:xfrm flipV="1">
            <a:off x="1201065" y="5286013"/>
            <a:ext cx="16073438" cy="5349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b"/>
          <a:lstStyle>
            <a:lvl1pPr algn="l">
              <a:defRPr sz="4200" b="1">
                <a:solidFill>
                  <a:srgbClr val="253957"/>
                </a:solidFill>
                <a:latin typeface="+mn-lt"/>
                <a:ea typeface="+mn-ea"/>
                <a:cs typeface="+mn-cs"/>
                <a:sym typeface="Arial Narrow"/>
              </a:defRPr>
            </a:lvl1pPr>
          </a:lstStyle>
          <a:p>
            <a:endParaRPr lang="en-US" dirty="0"/>
          </a:p>
        </p:txBody>
      </p:sp>
      <p:sp>
        <p:nvSpPr>
          <p:cNvPr id="62" name="Название подразделения, лаборатории, факультета и т.д."/>
          <p:cNvSpPr txBox="1"/>
          <p:nvPr/>
        </p:nvSpPr>
        <p:spPr>
          <a:xfrm>
            <a:off x="11338744" y="942364"/>
            <a:ext cx="11366416" cy="513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spAutoFit/>
          </a:bodyPr>
          <a:lstStyle>
            <a:lvl1pPr algn="r">
              <a:defRPr sz="2400">
                <a:solidFill>
                  <a:srgbClr val="253957"/>
                </a:solidFill>
                <a:latin typeface="+mn-lt"/>
                <a:ea typeface="+mn-ea"/>
                <a:cs typeface="+mn-cs"/>
                <a:sym typeface="Arial Narrow"/>
              </a:defRPr>
            </a:lvl1pPr>
          </a:lstStyle>
          <a:p>
            <a:r>
              <a:rPr lang="en-US" dirty="0"/>
              <a:t>International Business and Management</a:t>
            </a:r>
          </a:p>
        </p:txBody>
      </p:sp>
      <p:pic>
        <p:nvPicPr>
          <p:cNvPr id="9" name="Изображение" descr="Изображение"/>
          <p:cNvPicPr>
            <a:picLocks noChangeAspect="1"/>
          </p:cNvPicPr>
          <p:nvPr/>
        </p:nvPicPr>
        <p:blipFill>
          <a:blip r:embed="rId2"/>
          <a:stretch>
            <a:fillRect/>
          </a:stretch>
        </p:blipFill>
        <p:spPr>
          <a:xfrm>
            <a:off x="1211199" y="620465"/>
            <a:ext cx="1214985" cy="1214985"/>
          </a:xfrm>
          <a:prstGeom prst="rect">
            <a:avLst/>
          </a:prstGeom>
          <a:ln w="12700">
            <a:miter lim="400000"/>
          </a:ln>
        </p:spPr>
      </p:pic>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Очень крутой заголовок…"/>
          <p:cNvSpPr txBox="1"/>
          <p:nvPr/>
        </p:nvSpPr>
        <p:spPr>
          <a:xfrm>
            <a:off x="1209449" y="2972786"/>
            <a:ext cx="21489608" cy="231322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algn="l">
              <a:defRPr sz="5000" b="1" cap="all">
                <a:solidFill>
                  <a:srgbClr val="253957"/>
                </a:solidFill>
                <a:latin typeface="+mn-lt"/>
                <a:ea typeface="+mn-ea"/>
                <a:cs typeface="+mn-cs"/>
                <a:sym typeface="Arial Narrow"/>
              </a:defRPr>
            </a:pPr>
            <a:r>
              <a:rPr lang="en-US" sz="7000" b="1" dirty="0">
                <a:latin typeface="Arial Narrow" charset="0"/>
                <a:ea typeface="Arial Narrow" charset="0"/>
                <a:cs typeface="Arial Narrow" charset="0"/>
              </a:rPr>
              <a:t>METHODOLOGY</a:t>
            </a:r>
          </a:p>
          <a:p>
            <a:pPr algn="l">
              <a:defRPr sz="5000" b="1" cap="all">
                <a:solidFill>
                  <a:srgbClr val="253957"/>
                </a:solidFill>
                <a:latin typeface="+mn-lt"/>
                <a:ea typeface="+mn-ea"/>
                <a:cs typeface="+mn-cs"/>
                <a:sym typeface="Arial Narrow"/>
              </a:defRPr>
            </a:pPr>
            <a:endParaRPr lang="en-US" sz="4200" b="1" dirty="0">
              <a:latin typeface="Arial Narrow" charset="0"/>
              <a:ea typeface="Arial Narrow" charset="0"/>
              <a:cs typeface="Arial Narrow" charset="0"/>
            </a:endParaRPr>
          </a:p>
        </p:txBody>
      </p:sp>
      <p:sp>
        <p:nvSpPr>
          <p:cNvPr id="89" name="Линия"/>
          <p:cNvSpPr/>
          <p:nvPr/>
        </p:nvSpPr>
        <p:spPr>
          <a:xfrm>
            <a:off x="1201065" y="2214562"/>
            <a:ext cx="21506374" cy="1"/>
          </a:xfrm>
          <a:prstGeom prst="line">
            <a:avLst/>
          </a:prstGeom>
          <a:ln w="12700">
            <a:solidFill>
              <a:srgbClr val="253957"/>
            </a:solidFill>
            <a:miter lim="400000"/>
          </a:ln>
        </p:spPr>
        <p:txBody>
          <a:bodyPr lIns="71437" tIns="71437" rIns="71437" bIns="71437" anchor="ctr"/>
          <a:lstStyle/>
          <a:p>
            <a:pPr>
              <a:defRPr sz="3200"/>
            </a:pPr>
            <a:endParaRPr/>
          </a:p>
        </p:txBody>
      </p:sp>
      <p:sp>
        <p:nvSpPr>
          <p:cNvPr id="8" name="Название подразделения, лаборатории, факультета и т.д."/>
          <p:cNvSpPr txBox="1"/>
          <p:nvPr/>
        </p:nvSpPr>
        <p:spPr>
          <a:xfrm>
            <a:off x="11338744" y="942364"/>
            <a:ext cx="11366416" cy="513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spAutoFit/>
          </a:bodyPr>
          <a:lstStyle>
            <a:lvl1pPr algn="r">
              <a:defRPr sz="2400">
                <a:solidFill>
                  <a:srgbClr val="253957"/>
                </a:solidFill>
                <a:latin typeface="+mn-lt"/>
                <a:ea typeface="+mn-ea"/>
                <a:cs typeface="+mn-cs"/>
                <a:sym typeface="Arial Narrow"/>
              </a:defRPr>
            </a:lvl1pPr>
          </a:lstStyle>
          <a:p>
            <a:r>
              <a:rPr lang="en-US" dirty="0"/>
              <a:t>International Business and Management</a:t>
            </a:r>
          </a:p>
        </p:txBody>
      </p:sp>
      <p:pic>
        <p:nvPicPr>
          <p:cNvPr id="9" name="Изображение" descr="Изображение"/>
          <p:cNvPicPr>
            <a:picLocks noChangeAspect="1"/>
          </p:cNvPicPr>
          <p:nvPr/>
        </p:nvPicPr>
        <p:blipFill>
          <a:blip r:embed="rId2"/>
          <a:stretch>
            <a:fillRect/>
          </a:stretch>
        </p:blipFill>
        <p:spPr>
          <a:xfrm>
            <a:off x="1211199" y="620465"/>
            <a:ext cx="1214985" cy="1214985"/>
          </a:xfrm>
          <a:prstGeom prst="rect">
            <a:avLst/>
          </a:prstGeom>
          <a:ln w="12700">
            <a:miter lim="400000"/>
          </a:ln>
        </p:spPr>
      </p:pic>
      <p:sp>
        <p:nvSpPr>
          <p:cNvPr id="14"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a:extLst>
              <a:ext uri="{FF2B5EF4-FFF2-40B4-BE49-F238E27FC236}">
                <a16:creationId xmlns:a16="http://schemas.microsoft.com/office/drawing/2014/main" id="{078F5073-D2DF-4B10-9B90-2A95C01ED17D}"/>
              </a:ext>
            </a:extLst>
          </p:cNvPr>
          <p:cNvSpPr txBox="1"/>
          <p:nvPr/>
        </p:nvSpPr>
        <p:spPr>
          <a:xfrm>
            <a:off x="1201065" y="5813551"/>
            <a:ext cx="21489609" cy="6729023"/>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lstStyle/>
          <a:p>
            <a:pPr marL="571500" lvl="1" indent="-571500" algn="just">
              <a:lnSpc>
                <a:spcPct val="150000"/>
              </a:lnSpc>
              <a:spcBef>
                <a:spcPts val="2000"/>
              </a:spcBef>
              <a:buSzPct val="100000"/>
              <a:buFont typeface="Arial" panose="020B0604020202020204" pitchFamily="34" charset="0"/>
              <a:buChar char="•"/>
              <a:defRPr sz="2100">
                <a:solidFill>
                  <a:srgbClr val="253957"/>
                </a:solidFill>
                <a:latin typeface="+mn-lt"/>
                <a:ea typeface="+mn-ea"/>
                <a:cs typeface="+mn-cs"/>
                <a:sym typeface="Arial Narrow"/>
              </a:defRPr>
            </a:pPr>
            <a:endParaRPr lang="en-US" sz="4000" dirty="0">
              <a:latin typeface="Arial Narrow" charset="0"/>
              <a:ea typeface="Arial Narrow" charset="0"/>
              <a:cs typeface="Arial Narrow" charset="0"/>
            </a:endParaRPr>
          </a:p>
          <a:p>
            <a:pPr marL="457200" lvl="1" indent="-457200" algn="just">
              <a:lnSpc>
                <a:spcPct val="150000"/>
              </a:lnSpc>
              <a:spcBef>
                <a:spcPts val="2000"/>
              </a:spcBef>
              <a:buSzPct val="100000"/>
              <a:buFont typeface="Arial" panose="020B0604020202020204" pitchFamily="34" charset="0"/>
              <a:buChar char="•"/>
              <a:defRPr sz="2100">
                <a:solidFill>
                  <a:srgbClr val="253957"/>
                </a:solidFill>
                <a:latin typeface="+mn-lt"/>
                <a:ea typeface="+mn-ea"/>
                <a:cs typeface="+mn-cs"/>
                <a:sym typeface="Arial Narrow"/>
              </a:defRPr>
            </a:pPr>
            <a:endParaRPr lang="en-US" sz="2800" dirty="0">
              <a:latin typeface="Arial Narrow" charset="0"/>
              <a:ea typeface="Arial Narrow" charset="0"/>
              <a:cs typeface="Arial Narrow" charset="0"/>
            </a:endParaRPr>
          </a:p>
          <a:p>
            <a:pPr lvl="1" indent="0" algn="just">
              <a:lnSpc>
                <a:spcPct val="150000"/>
              </a:lnSpc>
              <a:spcBef>
                <a:spcPts val="2000"/>
              </a:spcBef>
              <a:buSzPct val="100000"/>
              <a:defRPr sz="2100">
                <a:solidFill>
                  <a:srgbClr val="253957"/>
                </a:solidFill>
                <a:latin typeface="+mn-lt"/>
                <a:ea typeface="+mn-ea"/>
                <a:cs typeface="+mn-cs"/>
                <a:sym typeface="Arial Narrow"/>
              </a:defRPr>
            </a:pPr>
            <a:endParaRPr lang="en-US" sz="2800" dirty="0">
              <a:latin typeface="Arial Narrow" charset="0"/>
              <a:ea typeface="Arial Narrow" charset="0"/>
              <a:cs typeface="Arial Narrow" charset="0"/>
            </a:endParaRPr>
          </a:p>
        </p:txBody>
      </p:sp>
      <p:sp>
        <p:nvSpPr>
          <p:cNvPr id="10" name="Прямоугольник 11">
            <a:extLst>
              <a:ext uri="{FF2B5EF4-FFF2-40B4-BE49-F238E27FC236}">
                <a16:creationId xmlns:a16="http://schemas.microsoft.com/office/drawing/2014/main" id="{C717BA6E-C2EA-844A-8D9B-C3B76F4C0F4C}"/>
              </a:ext>
            </a:extLst>
          </p:cNvPr>
          <p:cNvSpPr/>
          <p:nvPr/>
        </p:nvSpPr>
        <p:spPr>
          <a:xfrm>
            <a:off x="14296292" y="12773634"/>
            <a:ext cx="8408868" cy="523220"/>
          </a:xfrm>
          <a:prstGeom prst="rect">
            <a:avLst/>
          </a:prstGeom>
        </p:spPr>
        <p:txBody>
          <a:bodyPr wrap="square">
            <a:spAutoFit/>
          </a:bodyPr>
          <a:lstStyle/>
          <a:p>
            <a:pPr algn="r"/>
            <a:r>
              <a:rPr lang="en-US" sz="2800" dirty="0">
                <a:solidFill>
                  <a:schemeClr val="accent1">
                    <a:lumMod val="50000"/>
                  </a:schemeClr>
                </a:solidFill>
                <a:latin typeface="Arial Narrow" charset="0"/>
                <a:ea typeface="Arial Narrow" charset="0"/>
                <a:cs typeface="Arial Narrow" charset="0"/>
              </a:rPr>
              <a:t>(</a:t>
            </a:r>
            <a:r>
              <a:rPr lang="en-US" sz="2800" dirty="0" err="1">
                <a:solidFill>
                  <a:schemeClr val="accent1">
                    <a:lumMod val="50000"/>
                  </a:schemeClr>
                </a:solidFill>
                <a:latin typeface="Arial Narrow" charset="0"/>
                <a:ea typeface="Arial Narrow" charset="0"/>
                <a:cs typeface="Arial Narrow" charset="0"/>
              </a:rPr>
              <a:t>Cacheda</a:t>
            </a:r>
            <a:r>
              <a:rPr lang="en-US" sz="2800" dirty="0">
                <a:solidFill>
                  <a:schemeClr val="accent1">
                    <a:lumMod val="50000"/>
                  </a:schemeClr>
                </a:solidFill>
                <a:latin typeface="Arial Narrow" charset="0"/>
                <a:ea typeface="Arial Narrow" charset="0"/>
                <a:cs typeface="Arial Narrow" charset="0"/>
              </a:rPr>
              <a:t> et al., 2011; </a:t>
            </a:r>
            <a:r>
              <a:rPr lang="en-US" sz="2800" dirty="0" err="1">
                <a:solidFill>
                  <a:schemeClr val="accent1">
                    <a:lumMod val="50000"/>
                  </a:schemeClr>
                </a:solidFill>
                <a:latin typeface="Arial Narrow" charset="0"/>
                <a:ea typeface="Arial Narrow" charset="0"/>
                <a:cs typeface="Arial Narrow" charset="0"/>
              </a:rPr>
              <a:t>Koren</a:t>
            </a:r>
            <a:r>
              <a:rPr lang="en-US" sz="2800" dirty="0">
                <a:solidFill>
                  <a:schemeClr val="accent1">
                    <a:lumMod val="50000"/>
                  </a:schemeClr>
                </a:solidFill>
                <a:latin typeface="Arial Narrow" charset="0"/>
                <a:ea typeface="Arial Narrow" charset="0"/>
                <a:cs typeface="Arial Narrow" charset="0"/>
              </a:rPr>
              <a:t>, 2008; </a:t>
            </a:r>
            <a:r>
              <a:rPr lang="en-US" sz="2800" dirty="0" err="1">
                <a:solidFill>
                  <a:schemeClr val="accent1">
                    <a:lumMod val="50000"/>
                  </a:schemeClr>
                </a:solidFill>
                <a:latin typeface="Arial Narrow" charset="0"/>
                <a:ea typeface="Arial Narrow" charset="0"/>
                <a:cs typeface="Arial Narrow" charset="0"/>
              </a:rPr>
              <a:t>Koren</a:t>
            </a:r>
            <a:r>
              <a:rPr lang="en-US" sz="2800" dirty="0">
                <a:solidFill>
                  <a:schemeClr val="accent1">
                    <a:lumMod val="50000"/>
                  </a:schemeClr>
                </a:solidFill>
                <a:latin typeface="Arial Narrow" charset="0"/>
                <a:ea typeface="Arial Narrow" charset="0"/>
                <a:cs typeface="Arial Narrow" charset="0"/>
              </a:rPr>
              <a:t> et al., 2009)</a:t>
            </a:r>
          </a:p>
        </p:txBody>
      </p:sp>
      <p:graphicFrame>
        <p:nvGraphicFramePr>
          <p:cNvPr id="11" name="Таблица 2">
            <a:extLst>
              <a:ext uri="{FF2B5EF4-FFF2-40B4-BE49-F238E27FC236}">
                <a16:creationId xmlns:a16="http://schemas.microsoft.com/office/drawing/2014/main" id="{07EA83D9-9E12-854E-A4B5-ACCB5CFFAAE1}"/>
              </a:ext>
            </a:extLst>
          </p:cNvPr>
          <p:cNvGraphicFramePr>
            <a:graphicFrameLocks noGrp="1"/>
          </p:cNvGraphicFramePr>
          <p:nvPr>
            <p:extLst>
              <p:ext uri="{D42A27DB-BD31-4B8C-83A1-F6EECF244321}">
                <p14:modId xmlns:p14="http://schemas.microsoft.com/office/powerpoint/2010/main" val="3893659987"/>
              </p:ext>
            </p:extLst>
          </p:nvPr>
        </p:nvGraphicFramePr>
        <p:xfrm>
          <a:off x="1192683" y="5990605"/>
          <a:ext cx="21493961" cy="4873680"/>
        </p:xfrm>
        <a:graphic>
          <a:graphicData uri="http://schemas.openxmlformats.org/drawingml/2006/table">
            <a:tbl>
              <a:tblPr firstRow="1" bandRow="1">
                <a:tableStyleId>{5940675A-B579-460E-94D1-54222C63F5DA}</a:tableStyleId>
              </a:tblPr>
              <a:tblGrid>
                <a:gridCol w="2868431">
                  <a:extLst>
                    <a:ext uri="{9D8B030D-6E8A-4147-A177-3AD203B41FA5}">
                      <a16:colId xmlns:a16="http://schemas.microsoft.com/office/drawing/2014/main" val="1262245665"/>
                    </a:ext>
                  </a:extLst>
                </a:gridCol>
                <a:gridCol w="6208510">
                  <a:extLst>
                    <a:ext uri="{9D8B030D-6E8A-4147-A177-3AD203B41FA5}">
                      <a16:colId xmlns:a16="http://schemas.microsoft.com/office/drawing/2014/main" val="3440043240"/>
                    </a:ext>
                  </a:extLst>
                </a:gridCol>
                <a:gridCol w="6208510">
                  <a:extLst>
                    <a:ext uri="{9D8B030D-6E8A-4147-A177-3AD203B41FA5}">
                      <a16:colId xmlns:a16="http://schemas.microsoft.com/office/drawing/2014/main" val="1769817060"/>
                    </a:ext>
                  </a:extLst>
                </a:gridCol>
                <a:gridCol w="6208510">
                  <a:extLst>
                    <a:ext uri="{9D8B030D-6E8A-4147-A177-3AD203B41FA5}">
                      <a16:colId xmlns:a16="http://schemas.microsoft.com/office/drawing/2014/main" val="1805696530"/>
                    </a:ext>
                  </a:extLst>
                </a:gridCol>
              </a:tblGrid>
              <a:tr h="600393">
                <a:tc>
                  <a:txBody>
                    <a:bodyPr/>
                    <a:lstStyle/>
                    <a:p>
                      <a:endParaRPr lang="ru-RU" sz="4000" dirty="0">
                        <a:solidFill>
                          <a:schemeClr val="accent1">
                            <a:lumMod val="50000"/>
                          </a:schemeClr>
                        </a:solidFill>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4000" b="1" dirty="0">
                          <a:solidFill>
                            <a:schemeClr val="accent1">
                              <a:lumMod val="50000"/>
                            </a:schemeClr>
                          </a:solidFill>
                        </a:rPr>
                        <a:t>FunkSVD</a:t>
                      </a:r>
                      <a:endParaRPr lang="ru-RU" sz="4000" b="1" dirty="0">
                        <a:solidFill>
                          <a:schemeClr val="accent1">
                            <a:lumMod val="50000"/>
                          </a:schemeClr>
                        </a:solidFill>
                      </a:endParaRPr>
                    </a:p>
                  </a:txBody>
                  <a:tcPr anchor="ctr">
                    <a:lnL w="127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r>
                        <a:rPr lang="en-US" sz="4000" b="1" dirty="0">
                          <a:solidFill>
                            <a:schemeClr val="accent1">
                              <a:lumMod val="50000"/>
                            </a:schemeClr>
                          </a:solidFill>
                        </a:rPr>
                        <a:t>SVD++</a:t>
                      </a:r>
                      <a:endParaRPr lang="ru-RU" sz="4000" b="1" dirty="0">
                        <a:solidFill>
                          <a:schemeClr val="accent1">
                            <a:lumMod val="50000"/>
                          </a:schemeClr>
                        </a:solidFill>
                      </a:endParaRPr>
                    </a:p>
                  </a:txBody>
                  <a:tcPr anchor="ctr">
                    <a:solidFill>
                      <a:schemeClr val="accent1">
                        <a:lumMod val="20000"/>
                        <a:lumOff val="80000"/>
                      </a:schemeClr>
                    </a:solidFill>
                  </a:tcPr>
                </a:tc>
                <a:tc>
                  <a:txBody>
                    <a:bodyPr/>
                    <a:lstStyle/>
                    <a:p>
                      <a:r>
                        <a:rPr lang="en-US" sz="4000" b="1" dirty="0">
                          <a:solidFill>
                            <a:schemeClr val="accent1">
                              <a:lumMod val="50000"/>
                            </a:schemeClr>
                          </a:solidFill>
                        </a:rPr>
                        <a:t>NMF</a:t>
                      </a:r>
                      <a:endParaRPr lang="ru-RU" sz="4000" b="1" dirty="0">
                        <a:solidFill>
                          <a:schemeClr val="accent1">
                            <a:lumMod val="50000"/>
                          </a:schemeClr>
                        </a:solidFill>
                      </a:endParaRPr>
                    </a:p>
                  </a:txBody>
                  <a:tcPr anchor="ctr">
                    <a:solidFill>
                      <a:schemeClr val="accent1">
                        <a:lumMod val="20000"/>
                        <a:lumOff val="80000"/>
                      </a:schemeClr>
                    </a:solidFill>
                  </a:tcPr>
                </a:tc>
                <a:extLst>
                  <a:ext uri="{0D108BD9-81ED-4DB2-BD59-A6C34878D82A}">
                    <a16:rowId xmlns:a16="http://schemas.microsoft.com/office/drawing/2014/main" val="4269461424"/>
                  </a:ext>
                </a:extLst>
              </a:tr>
              <a:tr h="954000">
                <a:tc>
                  <a:txBody>
                    <a:bodyPr/>
                    <a:lstStyle/>
                    <a:p>
                      <a:r>
                        <a:rPr lang="en-US" sz="4000" dirty="0">
                          <a:solidFill>
                            <a:schemeClr val="accent1">
                              <a:lumMod val="50000"/>
                            </a:schemeClr>
                          </a:solidFill>
                        </a:rPr>
                        <a:t>Optimisation</a:t>
                      </a:r>
                      <a:endParaRPr lang="ru-RU" sz="4000" dirty="0">
                        <a:solidFill>
                          <a:schemeClr val="accent1">
                            <a:lumMod val="50000"/>
                          </a:schemeClr>
                        </a:solidFill>
                      </a:endParaRPr>
                    </a:p>
                  </a:txBody>
                  <a:tcPr anchor="ctr">
                    <a:lnT w="12700" cap="flat" cmpd="sng" algn="ctr">
                      <a:solidFill>
                        <a:schemeClr val="tx1"/>
                      </a:solidFill>
                      <a:prstDash val="solid"/>
                      <a:round/>
                      <a:headEnd type="none" w="med" len="med"/>
                      <a:tailEnd type="none" w="med" len="med"/>
                    </a:lnT>
                  </a:tcPr>
                </a:tc>
                <a:tc gridSpan="3">
                  <a:txBody>
                    <a:bodyPr/>
                    <a:lstStyle/>
                    <a:p>
                      <a:r>
                        <a:rPr lang="en-US" sz="4000" dirty="0">
                          <a:solidFill>
                            <a:schemeClr val="accent1">
                              <a:lumMod val="50000"/>
                            </a:schemeClr>
                          </a:solidFill>
                        </a:rPr>
                        <a:t>Stochastic Gradient Descent (SGD)</a:t>
                      </a:r>
                      <a:endParaRPr lang="ru-RU" sz="4000" dirty="0">
                        <a:solidFill>
                          <a:schemeClr val="accent1">
                            <a:lumMod val="50000"/>
                          </a:schemeClr>
                        </a:solidFill>
                      </a:endParaRPr>
                    </a:p>
                  </a:txBody>
                  <a:tcPr anchor="ctr"/>
                </a:tc>
                <a:tc hMerge="1">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endParaRPr lang="ru-RU" sz="4000" dirty="0">
                        <a:solidFill>
                          <a:schemeClr val="accent1">
                            <a:lumMod val="50000"/>
                          </a:schemeClr>
                        </a:solidFill>
                      </a:endParaRPr>
                    </a:p>
                  </a:txBody>
                  <a:tcPr anchor="ctr"/>
                </a:tc>
                <a:tc hMerge="1">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endParaRPr lang="ru-RU" sz="4000" dirty="0">
                        <a:solidFill>
                          <a:schemeClr val="accent1">
                            <a:lumMod val="50000"/>
                          </a:schemeClr>
                        </a:solidFill>
                      </a:endParaRPr>
                    </a:p>
                  </a:txBody>
                  <a:tcPr anchor="ctr"/>
                </a:tc>
                <a:extLst>
                  <a:ext uri="{0D108BD9-81ED-4DB2-BD59-A6C34878D82A}">
                    <a16:rowId xmlns:a16="http://schemas.microsoft.com/office/drawing/2014/main" val="2404557010"/>
                  </a:ext>
                </a:extLst>
              </a:tr>
              <a:tr h="954000">
                <a:tc>
                  <a:txBody>
                    <a:bodyPr/>
                    <a:lstStyle/>
                    <a:p>
                      <a:r>
                        <a:rPr lang="en-US" sz="4000" dirty="0">
                          <a:solidFill>
                            <a:schemeClr val="accent1">
                              <a:lumMod val="50000"/>
                            </a:schemeClr>
                          </a:solidFill>
                        </a:rPr>
                        <a:t>Regularisation</a:t>
                      </a:r>
                      <a:endParaRPr lang="ru-RU" sz="4000" dirty="0">
                        <a:solidFill>
                          <a:schemeClr val="accent1">
                            <a:lumMod val="50000"/>
                          </a:schemeClr>
                        </a:solidFill>
                      </a:endParaRPr>
                    </a:p>
                  </a:txBody>
                  <a:tcPr anchor="ctr"/>
                </a:tc>
                <a:tc>
                  <a:txBody>
                    <a:bodyPr/>
                    <a:lstStyle/>
                    <a:p>
                      <a:endParaRPr lang="ru-RU" sz="4000" dirty="0">
                        <a:solidFill>
                          <a:schemeClr val="accent1">
                            <a:lumMod val="50000"/>
                          </a:schemeClr>
                        </a:solidFill>
                      </a:endParaRPr>
                    </a:p>
                  </a:txBody>
                  <a:tcPr/>
                </a:tc>
                <a:tc>
                  <a:txBody>
                    <a:bodyPr/>
                    <a:lstStyle/>
                    <a:p>
                      <a:endParaRPr lang="ru-RU" sz="4000" dirty="0">
                        <a:solidFill>
                          <a:schemeClr val="accent1">
                            <a:lumMod val="50000"/>
                          </a:schemeClr>
                        </a:solidFill>
                      </a:endParaRPr>
                    </a:p>
                  </a:txBody>
                  <a:tcPr/>
                </a:tc>
                <a:tc>
                  <a:txBody>
                    <a:bodyPr/>
                    <a:lstStyle/>
                    <a:p>
                      <a:endParaRPr lang="ru-RU" sz="4000" dirty="0">
                        <a:solidFill>
                          <a:schemeClr val="accent1">
                            <a:lumMod val="50000"/>
                          </a:schemeClr>
                        </a:solidFill>
                      </a:endParaRPr>
                    </a:p>
                  </a:txBody>
                  <a:tcPr/>
                </a:tc>
                <a:extLst>
                  <a:ext uri="{0D108BD9-81ED-4DB2-BD59-A6C34878D82A}">
                    <a16:rowId xmlns:a16="http://schemas.microsoft.com/office/drawing/2014/main" val="3838312613"/>
                  </a:ext>
                </a:extLst>
              </a:tr>
              <a:tr h="954000">
                <a:tc>
                  <a:txBody>
                    <a:bodyPr/>
                    <a:lstStyle/>
                    <a:p>
                      <a:r>
                        <a:rPr lang="en-US" sz="4000" dirty="0">
                          <a:solidFill>
                            <a:schemeClr val="accent1">
                              <a:lumMod val="50000"/>
                            </a:schemeClr>
                          </a:solidFill>
                        </a:rPr>
                        <a:t>Implicit ratings</a:t>
                      </a:r>
                      <a:endParaRPr lang="ru-RU" sz="4000" dirty="0">
                        <a:solidFill>
                          <a:schemeClr val="accent1">
                            <a:lumMod val="50000"/>
                          </a:schemeClr>
                        </a:solidFill>
                      </a:endParaRPr>
                    </a:p>
                  </a:txBody>
                  <a:tcPr anchor="ctr"/>
                </a:tc>
                <a:tc>
                  <a:txBody>
                    <a:bodyPr/>
                    <a:lstStyle/>
                    <a:p>
                      <a:endParaRPr lang="ru-RU" sz="4000" dirty="0">
                        <a:solidFill>
                          <a:schemeClr val="accent1">
                            <a:lumMod val="50000"/>
                          </a:schemeClr>
                        </a:solidFill>
                      </a:endParaRPr>
                    </a:p>
                  </a:txBody>
                  <a:tcPr/>
                </a:tc>
                <a:tc>
                  <a:txBody>
                    <a:bodyPr/>
                    <a:lstStyle/>
                    <a:p>
                      <a:endParaRPr lang="ru-RU" sz="4000" dirty="0">
                        <a:solidFill>
                          <a:schemeClr val="accent1">
                            <a:lumMod val="50000"/>
                          </a:schemeClr>
                        </a:solidFill>
                      </a:endParaRPr>
                    </a:p>
                  </a:txBody>
                  <a:tcPr/>
                </a:tc>
                <a:tc>
                  <a:txBody>
                    <a:bodyPr/>
                    <a:lstStyle/>
                    <a:p>
                      <a:endParaRPr lang="ru-RU" sz="4000" dirty="0">
                        <a:solidFill>
                          <a:schemeClr val="accent1">
                            <a:lumMod val="50000"/>
                          </a:schemeClr>
                        </a:solidFill>
                      </a:endParaRPr>
                    </a:p>
                  </a:txBody>
                  <a:tcPr/>
                </a:tc>
                <a:extLst>
                  <a:ext uri="{0D108BD9-81ED-4DB2-BD59-A6C34878D82A}">
                    <a16:rowId xmlns:a16="http://schemas.microsoft.com/office/drawing/2014/main" val="684288361"/>
                  </a:ext>
                </a:extLst>
              </a:tr>
              <a:tr h="954000">
                <a:tc>
                  <a:txBody>
                    <a:bodyPr/>
                    <a:lstStyle/>
                    <a:p>
                      <a:r>
                        <a:rPr lang="en-US" sz="4000" dirty="0">
                          <a:solidFill>
                            <a:schemeClr val="accent1">
                              <a:lumMod val="50000"/>
                            </a:schemeClr>
                          </a:solidFill>
                        </a:rPr>
                        <a:t>Non-negative values</a:t>
                      </a:r>
                      <a:endParaRPr lang="ru-RU" sz="4000" dirty="0">
                        <a:solidFill>
                          <a:schemeClr val="accent1">
                            <a:lumMod val="50000"/>
                          </a:schemeClr>
                        </a:solidFill>
                      </a:endParaRPr>
                    </a:p>
                  </a:txBody>
                  <a:tcPr anchor="ctr"/>
                </a:tc>
                <a:tc>
                  <a:txBody>
                    <a:bodyPr/>
                    <a:lstStyle/>
                    <a:p>
                      <a:endParaRPr lang="ru-RU" sz="4000" dirty="0">
                        <a:solidFill>
                          <a:schemeClr val="accent1">
                            <a:lumMod val="50000"/>
                          </a:schemeClr>
                        </a:solidFill>
                      </a:endParaRPr>
                    </a:p>
                  </a:txBody>
                  <a:tcPr/>
                </a:tc>
                <a:tc>
                  <a:txBody>
                    <a:bodyPr/>
                    <a:lstStyle/>
                    <a:p>
                      <a:endParaRPr lang="ru-RU" sz="4000" dirty="0">
                        <a:solidFill>
                          <a:schemeClr val="accent1">
                            <a:lumMod val="50000"/>
                          </a:schemeClr>
                        </a:solidFill>
                      </a:endParaRPr>
                    </a:p>
                  </a:txBody>
                  <a:tcPr/>
                </a:tc>
                <a:tc>
                  <a:txBody>
                    <a:bodyPr/>
                    <a:lstStyle/>
                    <a:p>
                      <a:endParaRPr lang="ru-RU" sz="4000" dirty="0">
                        <a:solidFill>
                          <a:schemeClr val="accent1">
                            <a:lumMod val="50000"/>
                          </a:schemeClr>
                        </a:solidFill>
                      </a:endParaRPr>
                    </a:p>
                  </a:txBody>
                  <a:tcPr/>
                </a:tc>
                <a:extLst>
                  <a:ext uri="{0D108BD9-81ED-4DB2-BD59-A6C34878D82A}">
                    <a16:rowId xmlns:a16="http://schemas.microsoft.com/office/drawing/2014/main" val="1239682090"/>
                  </a:ext>
                </a:extLst>
              </a:tr>
            </a:tbl>
          </a:graphicData>
        </a:graphic>
      </p:graphicFrame>
      <p:pic>
        <p:nvPicPr>
          <p:cNvPr id="12" name="Рисунок 36" descr="Закрыть">
            <a:extLst>
              <a:ext uri="{FF2B5EF4-FFF2-40B4-BE49-F238E27FC236}">
                <a16:creationId xmlns:a16="http://schemas.microsoft.com/office/drawing/2014/main" id="{52E8C36B-38FF-E345-8C16-FBFEE015696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571131" y="9658046"/>
            <a:ext cx="1172308" cy="1172308"/>
          </a:xfrm>
          <a:prstGeom prst="rect">
            <a:avLst/>
          </a:prstGeom>
        </p:spPr>
      </p:pic>
      <p:pic>
        <p:nvPicPr>
          <p:cNvPr id="13" name="Рисунок 36" descr="Закрыть">
            <a:extLst>
              <a:ext uri="{FF2B5EF4-FFF2-40B4-BE49-F238E27FC236}">
                <a16:creationId xmlns:a16="http://schemas.microsoft.com/office/drawing/2014/main" id="{E6C9045B-18F3-D649-A2D2-BB3AE4F2B61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824730" y="9654383"/>
            <a:ext cx="1172308" cy="1172308"/>
          </a:xfrm>
          <a:prstGeom prst="rect">
            <a:avLst/>
          </a:prstGeom>
        </p:spPr>
      </p:pic>
      <p:pic>
        <p:nvPicPr>
          <p:cNvPr id="16" name="Рисунок 36" descr="Закрыть">
            <a:extLst>
              <a:ext uri="{FF2B5EF4-FFF2-40B4-BE49-F238E27FC236}">
                <a16:creationId xmlns:a16="http://schemas.microsoft.com/office/drawing/2014/main" id="{1E20D5CF-917C-3F4E-B7DD-6A7E13B5125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547812" y="8514767"/>
            <a:ext cx="1172308" cy="1172308"/>
          </a:xfrm>
          <a:prstGeom prst="rect">
            <a:avLst/>
          </a:prstGeom>
        </p:spPr>
      </p:pic>
      <p:pic>
        <p:nvPicPr>
          <p:cNvPr id="17" name="Рисунок 36" descr="Закрыть">
            <a:extLst>
              <a:ext uri="{FF2B5EF4-FFF2-40B4-BE49-F238E27FC236}">
                <a16:creationId xmlns:a16="http://schemas.microsoft.com/office/drawing/2014/main" id="{68156948-93A4-C24F-9E5E-268D68A14BC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9119331" y="8481695"/>
            <a:ext cx="1172308" cy="1172308"/>
          </a:xfrm>
          <a:prstGeom prst="rect">
            <a:avLst/>
          </a:prstGeom>
        </p:spPr>
      </p:pic>
      <p:pic>
        <p:nvPicPr>
          <p:cNvPr id="18" name="Рисунок 40" descr="Галочка">
            <a:extLst>
              <a:ext uri="{FF2B5EF4-FFF2-40B4-BE49-F238E27FC236}">
                <a16:creationId xmlns:a16="http://schemas.microsoft.com/office/drawing/2014/main" id="{4D0314C2-79F4-7D47-AFCF-F0FDB50D6F8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2824729" y="8462029"/>
            <a:ext cx="1172309" cy="1172309"/>
          </a:xfrm>
          <a:prstGeom prst="rect">
            <a:avLst/>
          </a:prstGeom>
        </p:spPr>
      </p:pic>
      <p:pic>
        <p:nvPicPr>
          <p:cNvPr id="19" name="Рисунок 40" descr="Галочка">
            <a:extLst>
              <a:ext uri="{FF2B5EF4-FFF2-40B4-BE49-F238E27FC236}">
                <a16:creationId xmlns:a16="http://schemas.microsoft.com/office/drawing/2014/main" id="{BD70150A-CBF8-2F4C-B78B-701A1E92493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9119330" y="9657893"/>
            <a:ext cx="1172309" cy="1172309"/>
          </a:xfrm>
          <a:prstGeom prst="rect">
            <a:avLst/>
          </a:prstGeom>
        </p:spPr>
      </p:pic>
      <p:sp>
        <p:nvSpPr>
          <p:cNvPr id="15"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a:extLst>
              <a:ext uri="{FF2B5EF4-FFF2-40B4-BE49-F238E27FC236}">
                <a16:creationId xmlns:a16="http://schemas.microsoft.com/office/drawing/2014/main" id="{6DA6FE88-3944-044B-B0BB-DE6F2306319F}"/>
              </a:ext>
            </a:extLst>
          </p:cNvPr>
          <p:cNvSpPr txBox="1"/>
          <p:nvPr/>
        </p:nvSpPr>
        <p:spPr>
          <a:xfrm>
            <a:off x="1197035" y="11044715"/>
            <a:ext cx="21489609" cy="182698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lstStyle/>
          <a:p>
            <a:pPr lvl="1" indent="0" algn="just">
              <a:lnSpc>
                <a:spcPct val="150000"/>
              </a:lnSpc>
              <a:spcBef>
                <a:spcPts val="2000"/>
              </a:spcBef>
              <a:buSzPct val="100000"/>
              <a:defRPr sz="2100">
                <a:solidFill>
                  <a:srgbClr val="253957"/>
                </a:solidFill>
                <a:latin typeface="+mn-lt"/>
                <a:ea typeface="+mn-ea"/>
                <a:cs typeface="+mn-cs"/>
                <a:sym typeface="Arial Narrow"/>
              </a:defRPr>
            </a:pPr>
            <a:r>
              <a:rPr lang="en-US" sz="4000" dirty="0">
                <a:latin typeface="Arial Narrow" charset="0"/>
                <a:ea typeface="Arial Narrow" charset="0"/>
                <a:cs typeface="Arial Narrow" charset="0"/>
              </a:rPr>
              <a:t>Python library: Surprise (Simple Python Recommendation System Engine).</a:t>
            </a:r>
            <a:endParaRPr lang="en-US" sz="2800" dirty="0">
              <a:latin typeface="Arial Narrow" charset="0"/>
              <a:ea typeface="Arial Narrow" charset="0"/>
              <a:cs typeface="Arial Narrow" charset="0"/>
            </a:endParaRPr>
          </a:p>
        </p:txBody>
      </p:sp>
      <p:pic>
        <p:nvPicPr>
          <p:cNvPr id="21" name="Рисунок 40" descr="Галочка">
            <a:extLst>
              <a:ext uri="{FF2B5EF4-FFF2-40B4-BE49-F238E27FC236}">
                <a16:creationId xmlns:a16="http://schemas.microsoft.com/office/drawing/2014/main" id="{BF818375-8AE0-2648-B5A8-8DBB894CDAD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594481" y="7514378"/>
            <a:ext cx="1172309" cy="1172309"/>
          </a:xfrm>
          <a:prstGeom prst="rect">
            <a:avLst/>
          </a:prstGeom>
        </p:spPr>
      </p:pic>
      <p:pic>
        <p:nvPicPr>
          <p:cNvPr id="22" name="Рисунок 40" descr="Галочка">
            <a:extLst>
              <a:ext uri="{FF2B5EF4-FFF2-40B4-BE49-F238E27FC236}">
                <a16:creationId xmlns:a16="http://schemas.microsoft.com/office/drawing/2014/main" id="{7F81A292-8109-1848-9445-D3CBE2225E7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2812883" y="7532504"/>
            <a:ext cx="1172309" cy="1172309"/>
          </a:xfrm>
          <a:prstGeom prst="rect">
            <a:avLst/>
          </a:prstGeom>
        </p:spPr>
      </p:pic>
      <p:pic>
        <p:nvPicPr>
          <p:cNvPr id="23" name="Рисунок 40" descr="Галочка">
            <a:extLst>
              <a:ext uri="{FF2B5EF4-FFF2-40B4-BE49-F238E27FC236}">
                <a16:creationId xmlns:a16="http://schemas.microsoft.com/office/drawing/2014/main" id="{C199EC60-5CF5-8648-A848-CF3F883AEA6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9167502" y="7508758"/>
            <a:ext cx="1172309" cy="1172309"/>
          </a:xfrm>
          <a:prstGeom prst="rect">
            <a:avLst/>
          </a:prstGeom>
        </p:spPr>
      </p:pic>
      <p:sp>
        <p:nvSpPr>
          <p:cNvPr id="2" name="TextBox 1">
            <a:extLst>
              <a:ext uri="{FF2B5EF4-FFF2-40B4-BE49-F238E27FC236}">
                <a16:creationId xmlns:a16="http://schemas.microsoft.com/office/drawing/2014/main" id="{97F20875-5F4D-4A74-856D-DC0DF9E99725}"/>
              </a:ext>
            </a:extLst>
          </p:cNvPr>
          <p:cNvSpPr txBox="1"/>
          <p:nvPr/>
        </p:nvSpPr>
        <p:spPr>
          <a:xfrm>
            <a:off x="3426069" y="4831103"/>
            <a:ext cx="17531861" cy="9137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en-US" sz="4800" b="1" i="0" u="none" strike="noStrike" cap="none" spc="0" normalizeH="0" baseline="0" dirty="0">
                <a:ln>
                  <a:noFill/>
                </a:ln>
                <a:solidFill>
                  <a:schemeClr val="accent1">
                    <a:lumMod val="50000"/>
                  </a:schemeClr>
                </a:solidFill>
                <a:effectLst/>
                <a:uFillTx/>
                <a:latin typeface="+mn-lt"/>
                <a:ea typeface="+mj-ea"/>
                <a:cs typeface="+mj-cs"/>
                <a:sym typeface="Helvetica Light"/>
              </a:rPr>
              <a:t>Matrix </a:t>
            </a:r>
            <a:r>
              <a:rPr lang="en-US" sz="4800" b="1" dirty="0">
                <a:solidFill>
                  <a:schemeClr val="accent1">
                    <a:lumMod val="50000"/>
                  </a:schemeClr>
                </a:solidFill>
                <a:latin typeface="+mn-lt"/>
              </a:rPr>
              <a:t>F</a:t>
            </a:r>
            <a:r>
              <a:rPr kumimoji="0" lang="en-US" sz="4800" b="1" i="0" u="none" strike="noStrike" cap="none" spc="0" normalizeH="0" baseline="0" dirty="0">
                <a:ln>
                  <a:noFill/>
                </a:ln>
                <a:solidFill>
                  <a:schemeClr val="accent1">
                    <a:lumMod val="50000"/>
                  </a:schemeClr>
                </a:solidFill>
                <a:effectLst/>
                <a:uFillTx/>
                <a:latin typeface="+mn-lt"/>
                <a:ea typeface="+mj-ea"/>
                <a:cs typeface="+mj-cs"/>
                <a:sym typeface="Helvetica Light"/>
              </a:rPr>
              <a:t>actorisation models</a:t>
            </a:r>
            <a:endParaRPr kumimoji="0" lang="ru-RU" sz="4800" b="1" i="0" u="none" strike="noStrike" cap="none" spc="0" normalizeH="0" baseline="0" dirty="0">
              <a:ln>
                <a:noFill/>
              </a:ln>
              <a:solidFill>
                <a:schemeClr val="accent1">
                  <a:lumMod val="50000"/>
                </a:schemeClr>
              </a:solidFill>
              <a:effectLst/>
              <a:uFillTx/>
              <a:latin typeface="+mn-lt"/>
              <a:ea typeface="+mj-ea"/>
              <a:cs typeface="+mj-cs"/>
              <a:sym typeface="Helvetica Light"/>
            </a:endParaRPr>
          </a:p>
        </p:txBody>
      </p:sp>
    </p:spTree>
    <p:extLst>
      <p:ext uri="{BB962C8B-B14F-4D97-AF65-F5344CB8AC3E}">
        <p14:creationId xmlns:p14="http://schemas.microsoft.com/office/powerpoint/2010/main" val="2712272965"/>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Очень крутой заголовок…"/>
          <p:cNvSpPr txBox="1"/>
          <p:nvPr/>
        </p:nvSpPr>
        <p:spPr>
          <a:xfrm>
            <a:off x="1209449" y="2972786"/>
            <a:ext cx="21489608" cy="231322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algn="l">
              <a:defRPr sz="5000" b="1" cap="all">
                <a:solidFill>
                  <a:srgbClr val="253957"/>
                </a:solidFill>
                <a:latin typeface="+mn-lt"/>
                <a:ea typeface="+mn-ea"/>
                <a:cs typeface="+mn-cs"/>
                <a:sym typeface="Arial Narrow"/>
              </a:defRPr>
            </a:pPr>
            <a:r>
              <a:rPr lang="en-US" sz="7000" b="1" dirty="0">
                <a:latin typeface="Arial Narrow" charset="0"/>
                <a:ea typeface="Arial Narrow" charset="0"/>
                <a:cs typeface="Arial Narrow" charset="0"/>
              </a:rPr>
              <a:t>METHODOLOGY</a:t>
            </a:r>
          </a:p>
          <a:p>
            <a:pPr algn="l">
              <a:defRPr sz="5000" b="1" cap="all">
                <a:solidFill>
                  <a:srgbClr val="253957"/>
                </a:solidFill>
                <a:latin typeface="+mn-lt"/>
                <a:ea typeface="+mn-ea"/>
                <a:cs typeface="+mn-cs"/>
                <a:sym typeface="Arial Narrow"/>
              </a:defRPr>
            </a:pPr>
            <a:endParaRPr lang="en-US" sz="4200" b="1" dirty="0">
              <a:latin typeface="Arial Narrow" charset="0"/>
              <a:ea typeface="Arial Narrow" charset="0"/>
              <a:cs typeface="Arial Narrow" charset="0"/>
            </a:endParaRPr>
          </a:p>
        </p:txBody>
      </p:sp>
      <p:sp>
        <p:nvSpPr>
          <p:cNvPr id="89" name="Линия"/>
          <p:cNvSpPr/>
          <p:nvPr/>
        </p:nvSpPr>
        <p:spPr>
          <a:xfrm>
            <a:off x="1201065" y="2214562"/>
            <a:ext cx="21506374" cy="1"/>
          </a:xfrm>
          <a:prstGeom prst="line">
            <a:avLst/>
          </a:prstGeom>
          <a:ln w="12700">
            <a:solidFill>
              <a:srgbClr val="253957"/>
            </a:solidFill>
            <a:miter lim="400000"/>
          </a:ln>
        </p:spPr>
        <p:txBody>
          <a:bodyPr lIns="71437" tIns="71437" rIns="71437" bIns="71437" anchor="ctr"/>
          <a:lstStyle/>
          <a:p>
            <a:pPr>
              <a:defRPr sz="3200"/>
            </a:pPr>
            <a:endParaRPr/>
          </a:p>
        </p:txBody>
      </p:sp>
      <p:sp>
        <p:nvSpPr>
          <p:cNvPr id="8" name="Название подразделения, лаборатории, факультета и т.д."/>
          <p:cNvSpPr txBox="1"/>
          <p:nvPr/>
        </p:nvSpPr>
        <p:spPr>
          <a:xfrm>
            <a:off x="11338744" y="942364"/>
            <a:ext cx="11366416" cy="513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spAutoFit/>
          </a:bodyPr>
          <a:lstStyle>
            <a:lvl1pPr algn="r">
              <a:defRPr sz="2400">
                <a:solidFill>
                  <a:srgbClr val="253957"/>
                </a:solidFill>
                <a:latin typeface="+mn-lt"/>
                <a:ea typeface="+mn-ea"/>
                <a:cs typeface="+mn-cs"/>
                <a:sym typeface="Arial Narrow"/>
              </a:defRPr>
            </a:lvl1pPr>
          </a:lstStyle>
          <a:p>
            <a:r>
              <a:rPr lang="en-US" dirty="0"/>
              <a:t>International Business and Management</a:t>
            </a:r>
          </a:p>
        </p:txBody>
      </p:sp>
      <p:pic>
        <p:nvPicPr>
          <p:cNvPr id="9" name="Изображение" descr="Изображение"/>
          <p:cNvPicPr>
            <a:picLocks noChangeAspect="1"/>
          </p:cNvPicPr>
          <p:nvPr/>
        </p:nvPicPr>
        <p:blipFill>
          <a:blip r:embed="rId2"/>
          <a:stretch>
            <a:fillRect/>
          </a:stretch>
        </p:blipFill>
        <p:spPr>
          <a:xfrm>
            <a:off x="1211199" y="620465"/>
            <a:ext cx="1214985" cy="1214985"/>
          </a:xfrm>
          <a:prstGeom prst="rect">
            <a:avLst/>
          </a:prstGeom>
          <a:ln w="12700">
            <a:miter lim="400000"/>
          </a:ln>
        </p:spPr>
      </p:pic>
      <p:sp>
        <p:nvSpPr>
          <p:cNvPr id="14"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a:extLst>
              <a:ext uri="{FF2B5EF4-FFF2-40B4-BE49-F238E27FC236}">
                <a16:creationId xmlns:a16="http://schemas.microsoft.com/office/drawing/2014/main" id="{078F5073-D2DF-4B10-9B90-2A95C01ED17D}"/>
              </a:ext>
            </a:extLst>
          </p:cNvPr>
          <p:cNvSpPr txBox="1"/>
          <p:nvPr/>
        </p:nvSpPr>
        <p:spPr>
          <a:xfrm>
            <a:off x="1209447" y="5286012"/>
            <a:ext cx="21489609" cy="6729023"/>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lstStyle/>
          <a:p>
            <a:pPr marL="571500" lvl="1" indent="-571500" algn="just">
              <a:lnSpc>
                <a:spcPct val="150000"/>
              </a:lnSpc>
              <a:spcBef>
                <a:spcPts val="2000"/>
              </a:spcBef>
              <a:buSzPct val="100000"/>
              <a:buFont typeface="Arial" panose="020B0604020202020204" pitchFamily="34" charset="0"/>
              <a:buChar char="•"/>
              <a:defRPr sz="2100">
                <a:solidFill>
                  <a:srgbClr val="253957"/>
                </a:solidFill>
                <a:latin typeface="+mn-lt"/>
                <a:ea typeface="+mn-ea"/>
                <a:cs typeface="+mn-cs"/>
                <a:sym typeface="Arial Narrow"/>
              </a:defRPr>
            </a:pPr>
            <a:endParaRPr lang="en-US" sz="4000" dirty="0">
              <a:latin typeface="Arial Narrow" charset="0"/>
              <a:ea typeface="Arial Narrow" charset="0"/>
              <a:cs typeface="Arial Narrow" charset="0"/>
            </a:endParaRPr>
          </a:p>
          <a:p>
            <a:pPr marL="457200" lvl="1" indent="-457200" algn="just">
              <a:lnSpc>
                <a:spcPct val="150000"/>
              </a:lnSpc>
              <a:spcBef>
                <a:spcPts val="2000"/>
              </a:spcBef>
              <a:buSzPct val="100000"/>
              <a:buFont typeface="Arial" panose="020B0604020202020204" pitchFamily="34" charset="0"/>
              <a:buChar char="•"/>
              <a:defRPr sz="2100">
                <a:solidFill>
                  <a:srgbClr val="253957"/>
                </a:solidFill>
                <a:latin typeface="+mn-lt"/>
                <a:ea typeface="+mn-ea"/>
                <a:cs typeface="+mn-cs"/>
                <a:sym typeface="Arial Narrow"/>
              </a:defRPr>
            </a:pPr>
            <a:endParaRPr lang="en-US" sz="2800" dirty="0">
              <a:latin typeface="Arial Narrow" charset="0"/>
              <a:ea typeface="Arial Narrow" charset="0"/>
              <a:cs typeface="Arial Narrow" charset="0"/>
            </a:endParaRPr>
          </a:p>
          <a:p>
            <a:pPr lvl="1" indent="0" algn="just">
              <a:lnSpc>
                <a:spcPct val="150000"/>
              </a:lnSpc>
              <a:spcBef>
                <a:spcPts val="2000"/>
              </a:spcBef>
              <a:buSzPct val="100000"/>
              <a:defRPr sz="2100">
                <a:solidFill>
                  <a:srgbClr val="253957"/>
                </a:solidFill>
                <a:latin typeface="+mn-lt"/>
                <a:ea typeface="+mn-ea"/>
                <a:cs typeface="+mn-cs"/>
                <a:sym typeface="Arial Narrow"/>
              </a:defRPr>
            </a:pPr>
            <a:endParaRPr lang="en-US" sz="2800" dirty="0">
              <a:latin typeface="Arial Narrow" charset="0"/>
              <a:ea typeface="Arial Narrow" charset="0"/>
              <a:cs typeface="Arial Narrow" charset="0"/>
            </a:endParaRPr>
          </a:p>
        </p:txBody>
      </p:sp>
      <p:sp>
        <p:nvSpPr>
          <p:cNvPr id="10" name="Прямоугольник 11">
            <a:extLst>
              <a:ext uri="{FF2B5EF4-FFF2-40B4-BE49-F238E27FC236}">
                <a16:creationId xmlns:a16="http://schemas.microsoft.com/office/drawing/2014/main" id="{C717BA6E-C2EA-844A-8D9B-C3B76F4C0F4C}"/>
              </a:ext>
            </a:extLst>
          </p:cNvPr>
          <p:cNvSpPr/>
          <p:nvPr/>
        </p:nvSpPr>
        <p:spPr>
          <a:xfrm>
            <a:off x="14296292" y="12773634"/>
            <a:ext cx="8408868" cy="523220"/>
          </a:xfrm>
          <a:prstGeom prst="rect">
            <a:avLst/>
          </a:prstGeom>
        </p:spPr>
        <p:txBody>
          <a:bodyPr wrap="square">
            <a:spAutoFit/>
          </a:bodyPr>
          <a:lstStyle/>
          <a:p>
            <a:pPr algn="r"/>
            <a:r>
              <a:rPr lang="en-US" sz="2800" dirty="0">
                <a:solidFill>
                  <a:srgbClr val="002060"/>
                </a:solidFill>
                <a:latin typeface="+mn-lt"/>
              </a:rPr>
              <a:t>(Hernández del </a:t>
            </a:r>
            <a:r>
              <a:rPr lang="en-US" sz="2800" dirty="0" err="1">
                <a:solidFill>
                  <a:srgbClr val="002060"/>
                </a:solidFill>
                <a:latin typeface="+mn-lt"/>
              </a:rPr>
              <a:t>Olmo</a:t>
            </a:r>
            <a:r>
              <a:rPr lang="en-US" sz="2800" dirty="0">
                <a:solidFill>
                  <a:srgbClr val="002060"/>
                </a:solidFill>
                <a:latin typeface="+mn-lt"/>
              </a:rPr>
              <a:t> &amp; </a:t>
            </a:r>
            <a:r>
              <a:rPr lang="en-US" sz="2800" dirty="0" err="1">
                <a:solidFill>
                  <a:srgbClr val="002060"/>
                </a:solidFill>
                <a:latin typeface="+mn-lt"/>
              </a:rPr>
              <a:t>Gaudioso</a:t>
            </a:r>
            <a:r>
              <a:rPr lang="en-US" sz="2800" dirty="0">
                <a:solidFill>
                  <a:srgbClr val="002060"/>
                </a:solidFill>
                <a:latin typeface="+mn-lt"/>
              </a:rPr>
              <a:t>, 2008)</a:t>
            </a:r>
            <a:endParaRPr lang="en-US" sz="2800" dirty="0">
              <a:solidFill>
                <a:srgbClr val="002060"/>
              </a:solidFill>
              <a:latin typeface="+mn-lt"/>
              <a:ea typeface="Arial Narrow" charset="0"/>
              <a:cs typeface="Arial Narrow" charset="0"/>
            </a:endParaRPr>
          </a:p>
        </p:txBody>
      </p:sp>
      <mc:AlternateContent xmlns:mc="http://schemas.openxmlformats.org/markup-compatibility/2006" xmlns:a14="http://schemas.microsoft.com/office/drawing/2010/main">
        <mc:Choice Requires="a14">
          <p:sp>
            <p:nvSpPr>
              <p:cNvPr id="15"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a:extLst>
                  <a:ext uri="{FF2B5EF4-FFF2-40B4-BE49-F238E27FC236}">
                    <a16:creationId xmlns:a16="http://schemas.microsoft.com/office/drawing/2014/main" id="{6DA6FE88-3944-044B-B0BB-DE6F2306319F}"/>
                  </a:ext>
                </a:extLst>
              </p:cNvPr>
              <p:cNvSpPr txBox="1"/>
              <p:nvPr/>
            </p:nvSpPr>
            <p:spPr>
              <a:xfrm>
                <a:off x="1447195" y="4944479"/>
                <a:ext cx="21489609" cy="6556959"/>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lstStyle/>
              <a:p>
                <a:pPr lvl="1" indent="0">
                  <a:lnSpc>
                    <a:spcPct val="150000"/>
                  </a:lnSpc>
                  <a:spcBef>
                    <a:spcPts val="2000"/>
                  </a:spcBef>
                  <a:buSzPct val="100000"/>
                  <a:defRPr sz="2100">
                    <a:solidFill>
                      <a:srgbClr val="253957"/>
                    </a:solidFill>
                    <a:latin typeface="+mn-lt"/>
                    <a:ea typeface="+mn-ea"/>
                    <a:cs typeface="+mn-cs"/>
                    <a:sym typeface="Arial Narrow"/>
                  </a:defRPr>
                </a:pPr>
                <a:r>
                  <a:rPr lang="en-US" sz="4800" b="1" dirty="0">
                    <a:latin typeface="Arial Narrow" charset="0"/>
                    <a:ea typeface="Arial Narrow" charset="0"/>
                    <a:cs typeface="Arial Narrow" charset="0"/>
                  </a:rPr>
                  <a:t>Performance evaluation metric – Mean Absolute Error</a:t>
                </a:r>
              </a:p>
              <a:p>
                <a:pPr lvl="1" indent="0" algn="just">
                  <a:lnSpc>
                    <a:spcPct val="150000"/>
                  </a:lnSpc>
                  <a:spcBef>
                    <a:spcPts val="2000"/>
                  </a:spcBef>
                  <a:buSzPct val="100000"/>
                  <a:defRPr sz="2100">
                    <a:solidFill>
                      <a:srgbClr val="253957"/>
                    </a:solidFill>
                    <a:latin typeface="+mn-lt"/>
                    <a:ea typeface="+mn-ea"/>
                    <a:cs typeface="+mn-cs"/>
                    <a:sym typeface="Arial Narrow"/>
                  </a:defRPr>
                </a:pPr>
                <a14:m>
                  <m:oMathPara xmlns:m="http://schemas.openxmlformats.org/officeDocument/2006/math">
                    <m:oMathParaPr>
                      <m:jc m:val="centerGroup"/>
                    </m:oMathParaPr>
                    <m:oMath xmlns:m="http://schemas.openxmlformats.org/officeDocument/2006/math">
                      <m:r>
                        <a:rPr lang="en-US" sz="4000" b="0" i="1" smtClean="0">
                          <a:latin typeface="Cambria Math" panose="02040503050406030204" pitchFamily="18" charset="0"/>
                          <a:ea typeface="Arial Narrow" charset="0"/>
                          <a:cs typeface="Arial Narrow" charset="0"/>
                        </a:rPr>
                        <m:t>𝑀𝐴𝐸</m:t>
                      </m:r>
                      <m:r>
                        <a:rPr lang="en-US" sz="4000" b="0" i="1" smtClean="0">
                          <a:latin typeface="Cambria Math" panose="02040503050406030204" pitchFamily="18" charset="0"/>
                          <a:ea typeface="Arial Narrow" charset="0"/>
                          <a:cs typeface="Arial Narrow" charset="0"/>
                        </a:rPr>
                        <m:t>=</m:t>
                      </m:r>
                      <m:f>
                        <m:fPr>
                          <m:ctrlPr>
                            <a:rPr lang="en-US" sz="4000" b="0" i="1" smtClean="0">
                              <a:latin typeface="Cambria Math" panose="02040503050406030204" pitchFamily="18" charset="0"/>
                              <a:ea typeface="Arial Narrow" charset="0"/>
                              <a:cs typeface="Arial Narrow" charset="0"/>
                            </a:rPr>
                          </m:ctrlPr>
                        </m:fPr>
                        <m:num>
                          <m:r>
                            <a:rPr lang="en-US" sz="4000" b="0" i="1" smtClean="0">
                              <a:latin typeface="Cambria Math" panose="02040503050406030204" pitchFamily="18" charset="0"/>
                              <a:ea typeface="Arial Narrow" charset="0"/>
                              <a:cs typeface="Arial Narrow" charset="0"/>
                            </a:rPr>
                            <m:t>1</m:t>
                          </m:r>
                        </m:num>
                        <m:den>
                          <m:r>
                            <a:rPr lang="en-US" sz="4000" b="0" i="1" smtClean="0">
                              <a:latin typeface="Cambria Math" panose="02040503050406030204" pitchFamily="18" charset="0"/>
                              <a:ea typeface="Arial Narrow" charset="0"/>
                              <a:cs typeface="Arial Narrow" charset="0"/>
                            </a:rPr>
                            <m:t>|</m:t>
                          </m:r>
                          <m:r>
                            <a:rPr lang="en-US" sz="4000" b="0" i="1" smtClean="0">
                              <a:latin typeface="Cambria Math" panose="02040503050406030204" pitchFamily="18" charset="0"/>
                              <a:ea typeface="Arial Narrow" charset="0"/>
                              <a:cs typeface="Arial Narrow" charset="0"/>
                            </a:rPr>
                            <m:t>𝐾</m:t>
                          </m:r>
                          <m:r>
                            <a:rPr lang="en-US" sz="4000" b="0" i="1" smtClean="0">
                              <a:latin typeface="Cambria Math" panose="02040503050406030204" pitchFamily="18" charset="0"/>
                              <a:ea typeface="Arial Narrow" charset="0"/>
                              <a:cs typeface="Arial Narrow" charset="0"/>
                            </a:rPr>
                            <m:t>|</m:t>
                          </m:r>
                        </m:den>
                      </m:f>
                      <m:nary>
                        <m:naryPr>
                          <m:chr m:val="∑"/>
                          <m:limLoc m:val="subSup"/>
                          <m:supHide m:val="on"/>
                          <m:ctrlPr>
                            <a:rPr lang="en-US" sz="4000" b="0" i="1" smtClean="0">
                              <a:latin typeface="Cambria Math" panose="02040503050406030204" pitchFamily="18" charset="0"/>
                              <a:cs typeface="Arial Narrow" charset="0"/>
                            </a:rPr>
                          </m:ctrlPr>
                        </m:naryPr>
                        <m:sub>
                          <m:r>
                            <m:rPr>
                              <m:brk m:alnAt="9"/>
                            </m:rPr>
                            <a:rPr lang="en-US" sz="4000" b="0" i="1" smtClean="0">
                              <a:latin typeface="Cambria Math" panose="02040503050406030204" pitchFamily="18" charset="0"/>
                              <a:cs typeface="Arial Narrow" charset="0"/>
                            </a:rPr>
                            <m:t>(</m:t>
                          </m:r>
                          <m:r>
                            <a:rPr lang="en-US" sz="4000" b="0" i="1" smtClean="0">
                              <a:latin typeface="Cambria Math" panose="02040503050406030204" pitchFamily="18" charset="0"/>
                              <a:cs typeface="Arial Narrow" charset="0"/>
                            </a:rPr>
                            <m:t>𝑢</m:t>
                          </m:r>
                          <m:r>
                            <a:rPr lang="en-US" sz="4000" b="0" i="1" smtClean="0">
                              <a:latin typeface="Cambria Math" panose="02040503050406030204" pitchFamily="18" charset="0"/>
                              <a:cs typeface="Arial Narrow" charset="0"/>
                            </a:rPr>
                            <m:t>,</m:t>
                          </m:r>
                          <m:r>
                            <a:rPr lang="en-US" sz="4000" b="0" i="1" smtClean="0">
                              <a:latin typeface="Cambria Math" panose="02040503050406030204" pitchFamily="18" charset="0"/>
                              <a:cs typeface="Arial Narrow" charset="0"/>
                            </a:rPr>
                            <m:t>𝑖</m:t>
                          </m:r>
                          <m:r>
                            <a:rPr lang="en-US" sz="4000" b="0" i="1" smtClean="0">
                              <a:latin typeface="Cambria Math" panose="02040503050406030204" pitchFamily="18" charset="0"/>
                              <a:cs typeface="Arial Narrow" charset="0"/>
                            </a:rPr>
                            <m:t>)∈</m:t>
                          </m:r>
                          <m:r>
                            <a:rPr lang="en-US" sz="4000" b="0" i="1" smtClean="0">
                              <a:latin typeface="Cambria Math" panose="02040503050406030204" pitchFamily="18" charset="0"/>
                              <a:ea typeface="Cambria Math" panose="02040503050406030204" pitchFamily="18" charset="0"/>
                              <a:cs typeface="Arial Narrow" charset="0"/>
                            </a:rPr>
                            <m:t>𝐾</m:t>
                          </m:r>
                        </m:sub>
                        <m:sup/>
                        <m:e>
                          <m:r>
                            <a:rPr lang="en-US" sz="4000" b="0" i="1" smtClean="0">
                              <a:latin typeface="Cambria Math" panose="02040503050406030204" pitchFamily="18" charset="0"/>
                              <a:cs typeface="Arial Narrow" charset="0"/>
                            </a:rPr>
                            <m:t>|</m:t>
                          </m:r>
                          <m:sSub>
                            <m:sSubPr>
                              <m:ctrlPr>
                                <a:rPr lang="en-US" sz="4000" b="0" i="1" smtClean="0">
                                  <a:latin typeface="Cambria Math" panose="02040503050406030204" pitchFamily="18" charset="0"/>
                                  <a:cs typeface="Arial Narrow" charset="0"/>
                                </a:rPr>
                              </m:ctrlPr>
                            </m:sSubPr>
                            <m:e>
                              <m:r>
                                <a:rPr lang="en-US" sz="4000" b="0" i="1" smtClean="0">
                                  <a:latin typeface="Cambria Math" panose="02040503050406030204" pitchFamily="18" charset="0"/>
                                  <a:cs typeface="Arial Narrow" charset="0"/>
                                </a:rPr>
                                <m:t>𝑟</m:t>
                              </m:r>
                            </m:e>
                            <m:sub>
                              <m:r>
                                <a:rPr lang="en-US" sz="4000" b="0" i="1" smtClean="0">
                                  <a:latin typeface="Cambria Math" panose="02040503050406030204" pitchFamily="18" charset="0"/>
                                  <a:cs typeface="Arial Narrow" charset="0"/>
                                </a:rPr>
                                <m:t>𝑢𝑖</m:t>
                              </m:r>
                            </m:sub>
                          </m:sSub>
                          <m:r>
                            <a:rPr lang="en-US" sz="4000" b="0" i="1" smtClean="0">
                              <a:latin typeface="Cambria Math" panose="02040503050406030204" pitchFamily="18" charset="0"/>
                              <a:cs typeface="Arial Narrow" charset="0"/>
                            </a:rPr>
                            <m:t>−</m:t>
                          </m:r>
                          <m:acc>
                            <m:accPr>
                              <m:chr m:val="̂"/>
                              <m:ctrlPr>
                                <a:rPr lang="en-US" sz="4000" b="0" i="1" smtClean="0">
                                  <a:latin typeface="Cambria Math" panose="02040503050406030204" pitchFamily="18" charset="0"/>
                                  <a:cs typeface="Arial Narrow" charset="0"/>
                                </a:rPr>
                              </m:ctrlPr>
                            </m:accPr>
                            <m:e>
                              <m:sSub>
                                <m:sSubPr>
                                  <m:ctrlPr>
                                    <a:rPr lang="en-US" sz="4000" b="0" i="1" smtClean="0">
                                      <a:latin typeface="Cambria Math" panose="02040503050406030204" pitchFamily="18" charset="0"/>
                                      <a:cs typeface="Arial Narrow" charset="0"/>
                                    </a:rPr>
                                  </m:ctrlPr>
                                </m:sSubPr>
                                <m:e>
                                  <m:r>
                                    <a:rPr lang="en-US" sz="4000" b="0" i="1" smtClean="0">
                                      <a:latin typeface="Cambria Math" panose="02040503050406030204" pitchFamily="18" charset="0"/>
                                      <a:cs typeface="Arial Narrow" charset="0"/>
                                    </a:rPr>
                                    <m:t>𝑟</m:t>
                                  </m:r>
                                </m:e>
                                <m:sub>
                                  <m:r>
                                    <a:rPr lang="en-US" sz="4000" b="0" i="1" smtClean="0">
                                      <a:latin typeface="Cambria Math" panose="02040503050406030204" pitchFamily="18" charset="0"/>
                                      <a:cs typeface="Arial Narrow" charset="0"/>
                                    </a:rPr>
                                    <m:t>𝑢𝑖</m:t>
                                  </m:r>
                                </m:sub>
                              </m:sSub>
                            </m:e>
                          </m:acc>
                          <m:r>
                            <a:rPr lang="en-US" sz="4000" b="0" i="1" smtClean="0">
                              <a:latin typeface="Cambria Math" panose="02040503050406030204" pitchFamily="18" charset="0"/>
                              <a:cs typeface="Arial Narrow" charset="0"/>
                            </a:rPr>
                            <m:t>|</m:t>
                          </m:r>
                        </m:e>
                      </m:nary>
                      <m:r>
                        <a:rPr lang="en-US" sz="4000" b="0" i="1" smtClean="0">
                          <a:latin typeface="Cambria Math" panose="02040503050406030204" pitchFamily="18" charset="0"/>
                          <a:cs typeface="Arial Narrow" charset="0"/>
                        </a:rPr>
                        <m:t>,</m:t>
                      </m:r>
                    </m:oMath>
                  </m:oMathPara>
                </a14:m>
                <a:endParaRPr lang="en-US" sz="4000" b="0" dirty="0">
                  <a:latin typeface="Arial Narrow" charset="0"/>
                  <a:cs typeface="Arial Narrow" charset="0"/>
                </a:endParaRPr>
              </a:p>
              <a:p>
                <a:pPr lvl="1" indent="0" algn="just">
                  <a:lnSpc>
                    <a:spcPct val="150000"/>
                  </a:lnSpc>
                  <a:spcBef>
                    <a:spcPts val="2000"/>
                  </a:spcBef>
                  <a:buSzPct val="100000"/>
                  <a:defRPr sz="2100">
                    <a:solidFill>
                      <a:srgbClr val="253957"/>
                    </a:solidFill>
                    <a:latin typeface="+mn-lt"/>
                    <a:ea typeface="+mn-ea"/>
                    <a:cs typeface="+mn-cs"/>
                    <a:sym typeface="Arial Narrow"/>
                  </a:defRPr>
                </a:pPr>
                <a:r>
                  <a:rPr lang="en-US" sz="4000" dirty="0">
                    <a:latin typeface="Arial Narrow" charset="0"/>
                    <a:ea typeface="Arial Narrow" charset="0"/>
                    <a:cs typeface="Arial Narrow" charset="0"/>
                  </a:rPr>
                  <a:t>where: </a:t>
                </a:r>
                <a14:m>
                  <m:oMath xmlns:m="http://schemas.openxmlformats.org/officeDocument/2006/math">
                    <m:d>
                      <m:dPr>
                        <m:begChr m:val="|"/>
                        <m:endChr m:val="|"/>
                        <m:ctrlPr>
                          <a:rPr lang="en-US" sz="4000" b="0" i="1" smtClean="0">
                            <a:latin typeface="Cambria Math" panose="02040503050406030204" pitchFamily="18" charset="0"/>
                            <a:ea typeface="Arial Narrow" charset="0"/>
                            <a:cs typeface="Arial Narrow" charset="0"/>
                          </a:rPr>
                        </m:ctrlPr>
                      </m:dPr>
                      <m:e>
                        <m:r>
                          <a:rPr lang="en-US" sz="4000" b="0" i="1" smtClean="0">
                            <a:latin typeface="Cambria Math" panose="02040503050406030204" pitchFamily="18" charset="0"/>
                            <a:ea typeface="Arial Narrow" charset="0"/>
                            <a:cs typeface="Arial Narrow" charset="0"/>
                          </a:rPr>
                          <m:t>𝐾</m:t>
                        </m:r>
                      </m:e>
                    </m:d>
                    <m:r>
                      <a:rPr lang="en-US" sz="4000" b="0" i="1" smtClean="0">
                        <a:latin typeface="Cambria Math" panose="02040503050406030204" pitchFamily="18" charset="0"/>
                        <a:ea typeface="Arial Narrow" charset="0"/>
                        <a:cs typeface="Arial Narrow" charset="0"/>
                      </a:rPr>
                      <m:t> </m:t>
                    </m:r>
                    <m:r>
                      <m:rPr>
                        <m:nor/>
                      </m:rPr>
                      <a:rPr lang="en-US" sz="4000" dirty="0">
                        <a:latin typeface="Arial Narrow" charset="0"/>
                        <a:ea typeface="Arial Narrow" charset="0"/>
                        <a:cs typeface="Arial Narrow" charset="0"/>
                      </a:rPr>
                      <m:t>–</m:t>
                    </m:r>
                    <m:r>
                      <m:rPr>
                        <m:nor/>
                      </m:rPr>
                      <a:rPr lang="en-US" sz="4000" b="0" i="0" dirty="0" smtClean="0">
                        <a:latin typeface="Arial Narrow" charset="0"/>
                        <a:ea typeface="Arial Narrow" charset="0"/>
                        <a:cs typeface="Arial Narrow" charset="0"/>
                      </a:rPr>
                      <m:t> </m:t>
                    </m:r>
                    <m:r>
                      <m:rPr>
                        <m:nor/>
                      </m:rPr>
                      <a:rPr lang="en-US" sz="4000" b="0" i="0" dirty="0" smtClean="0">
                        <a:latin typeface="Arial Narrow" charset="0"/>
                        <a:ea typeface="Arial Narrow" charset="0"/>
                        <a:cs typeface="Arial Narrow" charset="0"/>
                      </a:rPr>
                      <m:t>the</m:t>
                    </m:r>
                    <m:r>
                      <m:rPr>
                        <m:nor/>
                      </m:rPr>
                      <a:rPr lang="en-US" sz="4000" b="0" i="0" dirty="0" smtClean="0">
                        <a:latin typeface="Arial Narrow" charset="0"/>
                        <a:ea typeface="Arial Narrow" charset="0"/>
                        <a:cs typeface="Arial Narrow" charset="0"/>
                      </a:rPr>
                      <m:t> </m:t>
                    </m:r>
                    <m:r>
                      <m:rPr>
                        <m:nor/>
                      </m:rPr>
                      <a:rPr lang="en-US" sz="4000" b="0" i="0" dirty="0" smtClean="0">
                        <a:latin typeface="Arial Narrow" charset="0"/>
                        <a:ea typeface="Arial Narrow" charset="0"/>
                        <a:cs typeface="Arial Narrow" charset="0"/>
                      </a:rPr>
                      <m:t>number</m:t>
                    </m:r>
                    <m:r>
                      <m:rPr>
                        <m:nor/>
                      </m:rPr>
                      <a:rPr lang="en-US" sz="4000" b="0" i="0" dirty="0" smtClean="0">
                        <a:latin typeface="Arial Narrow" charset="0"/>
                        <a:ea typeface="Arial Narrow" charset="0"/>
                        <a:cs typeface="Arial Narrow" charset="0"/>
                      </a:rPr>
                      <m:t> </m:t>
                    </m:r>
                    <m:r>
                      <m:rPr>
                        <m:nor/>
                      </m:rPr>
                      <a:rPr lang="en-US" sz="4000" b="0" i="0" dirty="0" smtClean="0">
                        <a:latin typeface="Arial Narrow" charset="0"/>
                        <a:ea typeface="Arial Narrow" charset="0"/>
                        <a:cs typeface="Arial Narrow" charset="0"/>
                      </a:rPr>
                      <m:t>of</m:t>
                    </m:r>
                    <m:r>
                      <m:rPr>
                        <m:nor/>
                      </m:rPr>
                      <a:rPr lang="en-US" sz="4000" b="0" i="0" dirty="0" smtClean="0">
                        <a:latin typeface="Arial Narrow" charset="0"/>
                        <a:ea typeface="Arial Narrow" charset="0"/>
                        <a:cs typeface="Arial Narrow" charset="0"/>
                      </a:rPr>
                      <m:t> </m:t>
                    </m:r>
                    <m:r>
                      <m:rPr>
                        <m:brk m:alnAt="9"/>
                      </m:rPr>
                      <a:rPr lang="en-US" sz="4000" i="1">
                        <a:solidFill>
                          <a:srgbClr val="253957"/>
                        </a:solidFill>
                        <a:latin typeface="Cambria Math" panose="02040503050406030204" pitchFamily="18" charset="0"/>
                        <a:cs typeface="Arial Narrow" charset="0"/>
                        <a:sym typeface="Arial Narrow"/>
                      </a:rPr>
                      <m:t>(</m:t>
                    </m:r>
                    <m:r>
                      <a:rPr lang="en-US" sz="4000" i="1">
                        <a:solidFill>
                          <a:srgbClr val="253957"/>
                        </a:solidFill>
                        <a:latin typeface="Cambria Math" panose="02040503050406030204" pitchFamily="18" charset="0"/>
                        <a:cs typeface="Arial Narrow" charset="0"/>
                        <a:sym typeface="Arial Narrow"/>
                      </a:rPr>
                      <m:t>𝑢</m:t>
                    </m:r>
                    <m:r>
                      <a:rPr lang="en-US" sz="4000" i="1">
                        <a:solidFill>
                          <a:srgbClr val="253957"/>
                        </a:solidFill>
                        <a:latin typeface="Cambria Math" panose="02040503050406030204" pitchFamily="18" charset="0"/>
                        <a:cs typeface="Arial Narrow" charset="0"/>
                        <a:sym typeface="Arial Narrow"/>
                      </a:rPr>
                      <m:t>,</m:t>
                    </m:r>
                    <m:r>
                      <a:rPr lang="en-US" sz="4000" i="1">
                        <a:solidFill>
                          <a:srgbClr val="253957"/>
                        </a:solidFill>
                        <a:latin typeface="Cambria Math" panose="02040503050406030204" pitchFamily="18" charset="0"/>
                        <a:cs typeface="Arial Narrow" charset="0"/>
                        <a:sym typeface="Arial Narrow"/>
                      </a:rPr>
                      <m:t>𝑖</m:t>
                    </m:r>
                    <m:r>
                      <a:rPr lang="en-US" sz="4000" i="1">
                        <a:solidFill>
                          <a:srgbClr val="253957"/>
                        </a:solidFill>
                        <a:latin typeface="Cambria Math" panose="02040503050406030204" pitchFamily="18" charset="0"/>
                        <a:cs typeface="Arial Narrow" charset="0"/>
                        <a:sym typeface="Arial Narrow"/>
                      </a:rPr>
                      <m:t>) </m:t>
                    </m:r>
                  </m:oMath>
                </a14:m>
                <a:r>
                  <a:rPr lang="en-US" sz="4000" dirty="0">
                    <a:latin typeface="Arial Narrow" charset="0"/>
                    <a:ea typeface="Arial Narrow" charset="0"/>
                    <a:cs typeface="Arial Narrow" charset="0"/>
                  </a:rPr>
                  <a:t>user-item pairs for which the rating </a:t>
                </a:r>
                <a14:m>
                  <m:oMath xmlns:m="http://schemas.openxmlformats.org/officeDocument/2006/math">
                    <m:sSub>
                      <m:sSubPr>
                        <m:ctrlPr>
                          <a:rPr lang="en-US" sz="4000" i="1">
                            <a:solidFill>
                              <a:srgbClr val="253957"/>
                            </a:solidFill>
                            <a:latin typeface="Cambria Math" panose="02040503050406030204" pitchFamily="18" charset="0"/>
                            <a:cs typeface="Arial Narrow" charset="0"/>
                            <a:sym typeface="Arial Narrow"/>
                          </a:rPr>
                        </m:ctrlPr>
                      </m:sSubPr>
                      <m:e>
                        <m:r>
                          <a:rPr lang="en-US" sz="4000" i="1">
                            <a:solidFill>
                              <a:srgbClr val="253957"/>
                            </a:solidFill>
                            <a:latin typeface="Cambria Math" panose="02040503050406030204" pitchFamily="18" charset="0"/>
                            <a:cs typeface="Arial Narrow" charset="0"/>
                            <a:sym typeface="Arial Narrow"/>
                          </a:rPr>
                          <m:t>𝑟</m:t>
                        </m:r>
                      </m:e>
                      <m:sub>
                        <m:r>
                          <a:rPr lang="en-US" sz="4000" i="1">
                            <a:solidFill>
                              <a:srgbClr val="253957"/>
                            </a:solidFill>
                            <a:latin typeface="Cambria Math" panose="02040503050406030204" pitchFamily="18" charset="0"/>
                            <a:cs typeface="Arial Narrow" charset="0"/>
                            <a:sym typeface="Arial Narrow"/>
                          </a:rPr>
                          <m:t>𝑢𝑖</m:t>
                        </m:r>
                      </m:sub>
                    </m:sSub>
                  </m:oMath>
                </a14:m>
                <a:r>
                  <a:rPr lang="en-US" sz="4000" dirty="0">
                    <a:latin typeface="Arial Narrow" charset="0"/>
                    <a:ea typeface="Arial Narrow" charset="0"/>
                    <a:cs typeface="Arial Narrow" charset="0"/>
                  </a:rPr>
                  <a:t> is known;</a:t>
                </a:r>
              </a:p>
              <a:p>
                <a:pPr lvl="1" indent="0" algn="just">
                  <a:lnSpc>
                    <a:spcPct val="150000"/>
                  </a:lnSpc>
                  <a:spcBef>
                    <a:spcPts val="2000"/>
                  </a:spcBef>
                  <a:buSzPct val="100000"/>
                  <a:defRPr sz="2100">
                    <a:solidFill>
                      <a:srgbClr val="253957"/>
                    </a:solidFill>
                    <a:latin typeface="+mn-lt"/>
                    <a:ea typeface="+mn-ea"/>
                    <a:cs typeface="+mn-cs"/>
                    <a:sym typeface="Arial Narrow"/>
                  </a:defRPr>
                </a:pPr>
                <a:r>
                  <a:rPr lang="en-US" sz="4000" dirty="0">
                    <a:latin typeface="Arial Narrow" charset="0"/>
                    <a:ea typeface="Arial Narrow" charset="0"/>
                    <a:cs typeface="Arial Narrow" charset="0"/>
                  </a:rPr>
                  <a:t>		</a:t>
                </a:r>
                <a:r>
                  <a:rPr lang="en-US" sz="4000" dirty="0">
                    <a:solidFill>
                      <a:srgbClr val="253957"/>
                    </a:solidFill>
                    <a:cs typeface="Arial Narrow" charset="0"/>
                    <a:sym typeface="Arial Narrow"/>
                  </a:rPr>
                  <a:t> </a:t>
                </a:r>
                <a14:m>
                  <m:oMath xmlns:m="http://schemas.openxmlformats.org/officeDocument/2006/math">
                    <m:sSub>
                      <m:sSubPr>
                        <m:ctrlPr>
                          <a:rPr lang="en-US" sz="4000" i="1">
                            <a:solidFill>
                              <a:srgbClr val="253957"/>
                            </a:solidFill>
                            <a:latin typeface="Cambria Math" panose="02040503050406030204" pitchFamily="18" charset="0"/>
                            <a:cs typeface="Arial Narrow" charset="0"/>
                            <a:sym typeface="Arial Narrow"/>
                          </a:rPr>
                        </m:ctrlPr>
                      </m:sSubPr>
                      <m:e>
                        <m:r>
                          <a:rPr lang="en-US" sz="4000" i="1">
                            <a:solidFill>
                              <a:srgbClr val="253957"/>
                            </a:solidFill>
                            <a:latin typeface="Cambria Math" panose="02040503050406030204" pitchFamily="18" charset="0"/>
                            <a:cs typeface="Arial Narrow" charset="0"/>
                            <a:sym typeface="Arial Narrow"/>
                          </a:rPr>
                          <m:t>𝑟</m:t>
                        </m:r>
                      </m:e>
                      <m:sub>
                        <m:r>
                          <a:rPr lang="en-US" sz="4000" i="1">
                            <a:solidFill>
                              <a:srgbClr val="253957"/>
                            </a:solidFill>
                            <a:latin typeface="Cambria Math" panose="02040503050406030204" pitchFamily="18" charset="0"/>
                            <a:cs typeface="Arial Narrow" charset="0"/>
                            <a:sym typeface="Arial Narrow"/>
                          </a:rPr>
                          <m:t>𝑢𝑖</m:t>
                        </m:r>
                      </m:sub>
                    </m:sSub>
                    <m:r>
                      <a:rPr lang="en-US" sz="4000" i="1">
                        <a:solidFill>
                          <a:srgbClr val="253957"/>
                        </a:solidFill>
                        <a:latin typeface="Cambria Math" panose="02040503050406030204" pitchFamily="18" charset="0"/>
                        <a:cs typeface="Arial Narrow" charset="0"/>
                        <a:sym typeface="Arial Narrow"/>
                      </a:rPr>
                      <m:t>−</m:t>
                    </m:r>
                  </m:oMath>
                </a14:m>
                <a:r>
                  <a:rPr lang="en-US" sz="4000" dirty="0">
                    <a:latin typeface="Arial Narrow" charset="0"/>
                    <a:ea typeface="Arial Narrow" charset="0"/>
                    <a:cs typeface="Arial Narrow" charset="0"/>
                  </a:rPr>
                  <a:t> the actual rating;</a:t>
                </a:r>
              </a:p>
              <a:p>
                <a:pPr lvl="1" indent="0" algn="just">
                  <a:lnSpc>
                    <a:spcPct val="150000"/>
                  </a:lnSpc>
                  <a:spcBef>
                    <a:spcPts val="2000"/>
                  </a:spcBef>
                  <a:buSzPct val="100000"/>
                  <a:defRPr sz="2100">
                    <a:solidFill>
                      <a:srgbClr val="253957"/>
                    </a:solidFill>
                    <a:latin typeface="+mn-lt"/>
                    <a:ea typeface="+mn-ea"/>
                    <a:cs typeface="+mn-cs"/>
                    <a:sym typeface="Arial Narrow"/>
                  </a:defRPr>
                </a:pPr>
                <a:r>
                  <a:rPr lang="en-US" sz="4000" dirty="0">
                    <a:latin typeface="Arial Narrow" charset="0"/>
                    <a:ea typeface="Arial Narrow" charset="0"/>
                    <a:cs typeface="Arial Narrow" charset="0"/>
                  </a:rPr>
                  <a:t>		</a:t>
                </a:r>
                <a:r>
                  <a:rPr lang="en-US" sz="4000" dirty="0">
                    <a:solidFill>
                      <a:srgbClr val="253957"/>
                    </a:solidFill>
                    <a:cs typeface="Arial Narrow" charset="0"/>
                    <a:sym typeface="Arial Narrow"/>
                  </a:rPr>
                  <a:t> </a:t>
                </a:r>
                <a14:m>
                  <m:oMath xmlns:m="http://schemas.openxmlformats.org/officeDocument/2006/math">
                    <m:acc>
                      <m:accPr>
                        <m:chr m:val="̂"/>
                        <m:ctrlPr>
                          <a:rPr lang="en-US" sz="4000" i="1">
                            <a:solidFill>
                              <a:srgbClr val="253957"/>
                            </a:solidFill>
                            <a:latin typeface="Cambria Math" panose="02040503050406030204" pitchFamily="18" charset="0"/>
                            <a:cs typeface="Arial Narrow" charset="0"/>
                            <a:sym typeface="Arial Narrow"/>
                          </a:rPr>
                        </m:ctrlPr>
                      </m:accPr>
                      <m:e>
                        <m:sSub>
                          <m:sSubPr>
                            <m:ctrlPr>
                              <a:rPr lang="en-US" sz="4000" i="1">
                                <a:solidFill>
                                  <a:srgbClr val="253957"/>
                                </a:solidFill>
                                <a:latin typeface="Cambria Math" panose="02040503050406030204" pitchFamily="18" charset="0"/>
                                <a:cs typeface="Arial Narrow" charset="0"/>
                                <a:sym typeface="Arial Narrow"/>
                              </a:rPr>
                            </m:ctrlPr>
                          </m:sSubPr>
                          <m:e>
                            <m:r>
                              <a:rPr lang="en-US" sz="4000" i="1">
                                <a:solidFill>
                                  <a:srgbClr val="253957"/>
                                </a:solidFill>
                                <a:latin typeface="Cambria Math" panose="02040503050406030204" pitchFamily="18" charset="0"/>
                                <a:cs typeface="Arial Narrow" charset="0"/>
                                <a:sym typeface="Arial Narrow"/>
                              </a:rPr>
                              <m:t>𝑟</m:t>
                            </m:r>
                          </m:e>
                          <m:sub>
                            <m:r>
                              <a:rPr lang="en-US" sz="4000" i="1">
                                <a:solidFill>
                                  <a:srgbClr val="253957"/>
                                </a:solidFill>
                                <a:latin typeface="Cambria Math" panose="02040503050406030204" pitchFamily="18" charset="0"/>
                                <a:cs typeface="Arial Narrow" charset="0"/>
                                <a:sym typeface="Arial Narrow"/>
                              </a:rPr>
                              <m:t>𝑢𝑖</m:t>
                            </m:r>
                          </m:sub>
                        </m:sSub>
                      </m:e>
                    </m:acc>
                  </m:oMath>
                </a14:m>
                <a:r>
                  <a:rPr lang="en-US" sz="4000" dirty="0">
                    <a:latin typeface="Arial Narrow" charset="0"/>
                    <a:ea typeface="Arial Narrow" charset="0"/>
                    <a:cs typeface="Arial Narrow" charset="0"/>
                  </a:rPr>
                  <a:t> </a:t>
                </a:r>
                <a14:m>
                  <m:oMath xmlns:m="http://schemas.openxmlformats.org/officeDocument/2006/math">
                    <m:r>
                      <a:rPr lang="en-US" sz="4000" i="1">
                        <a:solidFill>
                          <a:srgbClr val="253957"/>
                        </a:solidFill>
                        <a:latin typeface="Cambria Math" panose="02040503050406030204" pitchFamily="18" charset="0"/>
                        <a:cs typeface="Arial Narrow" charset="0"/>
                        <a:sym typeface="Arial Narrow"/>
                      </a:rPr>
                      <m:t>−</m:t>
                    </m:r>
                  </m:oMath>
                </a14:m>
                <a:r>
                  <a:rPr lang="en-US" sz="4000" dirty="0">
                    <a:latin typeface="Arial Narrow" charset="0"/>
                    <a:ea typeface="Arial Narrow" charset="0"/>
                    <a:cs typeface="Arial Narrow" charset="0"/>
                  </a:rPr>
                  <a:t> the predicted rating.</a:t>
                </a:r>
              </a:p>
              <a:p>
                <a:pPr lvl="1" indent="0" algn="just">
                  <a:lnSpc>
                    <a:spcPct val="150000"/>
                  </a:lnSpc>
                  <a:spcBef>
                    <a:spcPts val="2000"/>
                  </a:spcBef>
                  <a:buSzPct val="100000"/>
                  <a:defRPr sz="2100">
                    <a:solidFill>
                      <a:srgbClr val="253957"/>
                    </a:solidFill>
                    <a:latin typeface="+mn-lt"/>
                    <a:ea typeface="+mn-ea"/>
                    <a:cs typeface="+mn-cs"/>
                    <a:sym typeface="Arial Narrow"/>
                  </a:defRPr>
                </a:pPr>
                <a:endParaRPr lang="en-US" sz="2800" dirty="0">
                  <a:latin typeface="Arial Narrow" charset="0"/>
                  <a:ea typeface="Arial Narrow" charset="0"/>
                  <a:cs typeface="Arial Narrow" charset="0"/>
                </a:endParaRPr>
              </a:p>
            </p:txBody>
          </p:sp>
        </mc:Choice>
        <mc:Fallback xmlns="">
          <p:sp>
            <p:nvSpPr>
              <p:cNvPr id="15"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a:extLst>
                  <a:ext uri="{FF2B5EF4-FFF2-40B4-BE49-F238E27FC236}">
                    <a16:creationId xmlns:a16="http://schemas.microsoft.com/office/drawing/2014/main" id="{6DA6FE88-3944-044B-B0BB-DE6F2306319F}"/>
                  </a:ext>
                </a:extLst>
              </p:cNvPr>
              <p:cNvSpPr txBox="1">
                <a:spLocks noRot="1" noChangeAspect="1" noMove="1" noResize="1" noEditPoints="1" noAdjustHandles="1" noChangeArrowheads="1" noChangeShapeType="1" noTextEdit="1"/>
              </p:cNvSpPr>
              <p:nvPr/>
            </p:nvSpPr>
            <p:spPr>
              <a:xfrm>
                <a:off x="1447195" y="4944479"/>
                <a:ext cx="21489609" cy="6556959"/>
              </a:xfrm>
              <a:prstGeom prst="rect">
                <a:avLst/>
              </a:prstGeom>
              <a:blipFill>
                <a:blip r:embed="rId3"/>
                <a:stretch>
                  <a:fillRect l="-1191" b="-3625"/>
                </a:stretch>
              </a:blipFill>
              <a:ln w="12700">
                <a:miter lim="400000"/>
              </a:ln>
              <a:extLst>
                <a:ext uri="{C572A759-6A51-4108-AA02-DFA0A04FC94B}">
                  <ma14:wrappingTextBoxFlag xmlns="" xmlns:ma14="http://schemas.microsoft.com/office/mac/drawingml/2011/main" xmlns:a14="http://schemas.microsoft.com/office/drawing/2010/main" val="1"/>
                </a:ext>
              </a:extLst>
            </p:spPr>
            <p:txBody>
              <a:bodyPr/>
              <a:lstStyle/>
              <a:p>
                <a:r>
                  <a:rPr lang="ru-RU">
                    <a:noFill/>
                  </a:rPr>
                  <a:t> </a:t>
                </a:r>
              </a:p>
            </p:txBody>
          </p:sp>
        </mc:Fallback>
      </mc:AlternateContent>
    </p:spTree>
    <p:extLst>
      <p:ext uri="{BB962C8B-B14F-4D97-AF65-F5344CB8AC3E}">
        <p14:creationId xmlns:p14="http://schemas.microsoft.com/office/powerpoint/2010/main" val="941898508"/>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Очень крутой заголовок…"/>
          <p:cNvSpPr txBox="1"/>
          <p:nvPr/>
        </p:nvSpPr>
        <p:spPr>
          <a:xfrm>
            <a:off x="1209449" y="2972786"/>
            <a:ext cx="21489608" cy="231322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algn="l">
              <a:defRPr sz="5000" b="1" cap="all">
                <a:solidFill>
                  <a:srgbClr val="253957"/>
                </a:solidFill>
                <a:latin typeface="+mn-lt"/>
                <a:ea typeface="+mn-ea"/>
                <a:cs typeface="+mn-cs"/>
                <a:sym typeface="Arial Narrow"/>
              </a:defRPr>
            </a:pPr>
            <a:r>
              <a:rPr lang="en-US" sz="7000" b="1" dirty="0">
                <a:latin typeface="Arial Narrow" charset="0"/>
                <a:ea typeface="Arial Narrow" charset="0"/>
                <a:cs typeface="Arial Narrow" charset="0"/>
              </a:rPr>
              <a:t>METHODOLOGY</a:t>
            </a:r>
          </a:p>
          <a:p>
            <a:pPr algn="l">
              <a:defRPr sz="5000" b="1" cap="all">
                <a:solidFill>
                  <a:srgbClr val="253957"/>
                </a:solidFill>
                <a:latin typeface="+mn-lt"/>
                <a:ea typeface="+mn-ea"/>
                <a:cs typeface="+mn-cs"/>
                <a:sym typeface="Arial Narrow"/>
              </a:defRPr>
            </a:pPr>
            <a:endParaRPr lang="en-US" sz="4200" b="1" dirty="0">
              <a:latin typeface="Arial Narrow" charset="0"/>
              <a:ea typeface="Arial Narrow" charset="0"/>
              <a:cs typeface="Arial Narrow" charset="0"/>
            </a:endParaRPr>
          </a:p>
        </p:txBody>
      </p:sp>
      <p:sp>
        <p:nvSpPr>
          <p:cNvPr id="89" name="Линия"/>
          <p:cNvSpPr/>
          <p:nvPr/>
        </p:nvSpPr>
        <p:spPr>
          <a:xfrm>
            <a:off x="1201065" y="2214562"/>
            <a:ext cx="21506374" cy="1"/>
          </a:xfrm>
          <a:prstGeom prst="line">
            <a:avLst/>
          </a:prstGeom>
          <a:ln w="12700">
            <a:solidFill>
              <a:srgbClr val="253957"/>
            </a:solidFill>
            <a:miter lim="400000"/>
          </a:ln>
        </p:spPr>
        <p:txBody>
          <a:bodyPr lIns="71437" tIns="71437" rIns="71437" bIns="71437" anchor="ctr"/>
          <a:lstStyle/>
          <a:p>
            <a:pPr>
              <a:defRPr sz="3200"/>
            </a:pPr>
            <a:endParaRPr/>
          </a:p>
        </p:txBody>
      </p:sp>
      <p:sp>
        <p:nvSpPr>
          <p:cNvPr id="8" name="Название подразделения, лаборатории, факультета и т.д."/>
          <p:cNvSpPr txBox="1"/>
          <p:nvPr/>
        </p:nvSpPr>
        <p:spPr>
          <a:xfrm>
            <a:off x="11338744" y="942364"/>
            <a:ext cx="11366416" cy="513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spAutoFit/>
          </a:bodyPr>
          <a:lstStyle>
            <a:lvl1pPr algn="r">
              <a:defRPr sz="2400">
                <a:solidFill>
                  <a:srgbClr val="253957"/>
                </a:solidFill>
                <a:latin typeface="+mn-lt"/>
                <a:ea typeface="+mn-ea"/>
                <a:cs typeface="+mn-cs"/>
                <a:sym typeface="Arial Narrow"/>
              </a:defRPr>
            </a:lvl1pPr>
          </a:lstStyle>
          <a:p>
            <a:r>
              <a:rPr lang="en-US" dirty="0"/>
              <a:t>International Business and Management</a:t>
            </a:r>
          </a:p>
        </p:txBody>
      </p:sp>
      <p:pic>
        <p:nvPicPr>
          <p:cNvPr id="9" name="Изображение" descr="Изображение"/>
          <p:cNvPicPr>
            <a:picLocks noChangeAspect="1"/>
          </p:cNvPicPr>
          <p:nvPr/>
        </p:nvPicPr>
        <p:blipFill>
          <a:blip r:embed="rId2"/>
          <a:stretch>
            <a:fillRect/>
          </a:stretch>
        </p:blipFill>
        <p:spPr>
          <a:xfrm>
            <a:off x="1211199" y="620465"/>
            <a:ext cx="1214985" cy="1214985"/>
          </a:xfrm>
          <a:prstGeom prst="rect">
            <a:avLst/>
          </a:prstGeom>
          <a:ln w="12700">
            <a:miter lim="400000"/>
          </a:ln>
        </p:spPr>
      </p:pic>
      <p:sp>
        <p:nvSpPr>
          <p:cNvPr id="14"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a:extLst>
              <a:ext uri="{FF2B5EF4-FFF2-40B4-BE49-F238E27FC236}">
                <a16:creationId xmlns:a16="http://schemas.microsoft.com/office/drawing/2014/main" id="{078F5073-D2DF-4B10-9B90-2A95C01ED17D}"/>
              </a:ext>
            </a:extLst>
          </p:cNvPr>
          <p:cNvSpPr txBox="1"/>
          <p:nvPr/>
        </p:nvSpPr>
        <p:spPr>
          <a:xfrm>
            <a:off x="1209447" y="4935439"/>
            <a:ext cx="21489609" cy="6729023"/>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lstStyle/>
          <a:p>
            <a:pPr marL="571500" lvl="1" indent="-571500" algn="just">
              <a:lnSpc>
                <a:spcPct val="150000"/>
              </a:lnSpc>
              <a:spcBef>
                <a:spcPts val="2000"/>
              </a:spcBef>
              <a:buSzPct val="100000"/>
              <a:buFont typeface="Arial" panose="020B0604020202020204" pitchFamily="34" charset="0"/>
              <a:buChar char="•"/>
              <a:defRPr sz="2100">
                <a:solidFill>
                  <a:srgbClr val="253957"/>
                </a:solidFill>
                <a:latin typeface="+mn-lt"/>
                <a:ea typeface="+mn-ea"/>
                <a:cs typeface="+mn-cs"/>
                <a:sym typeface="Arial Narrow"/>
              </a:defRPr>
            </a:pPr>
            <a:endParaRPr lang="en-US" sz="4000" dirty="0">
              <a:latin typeface="Arial Narrow" charset="0"/>
              <a:ea typeface="Arial Narrow" charset="0"/>
              <a:cs typeface="Arial Narrow" charset="0"/>
            </a:endParaRPr>
          </a:p>
          <a:p>
            <a:pPr marL="457200" lvl="1" indent="-457200" algn="just">
              <a:lnSpc>
                <a:spcPct val="150000"/>
              </a:lnSpc>
              <a:spcBef>
                <a:spcPts val="2000"/>
              </a:spcBef>
              <a:buSzPct val="100000"/>
              <a:buFont typeface="Arial" panose="020B0604020202020204" pitchFamily="34" charset="0"/>
              <a:buChar char="•"/>
              <a:defRPr sz="2100">
                <a:solidFill>
                  <a:srgbClr val="253957"/>
                </a:solidFill>
                <a:latin typeface="+mn-lt"/>
                <a:ea typeface="+mn-ea"/>
                <a:cs typeface="+mn-cs"/>
                <a:sym typeface="Arial Narrow"/>
              </a:defRPr>
            </a:pPr>
            <a:endParaRPr lang="en-US" sz="2800" dirty="0">
              <a:latin typeface="Arial Narrow" charset="0"/>
              <a:ea typeface="Arial Narrow" charset="0"/>
              <a:cs typeface="Arial Narrow" charset="0"/>
            </a:endParaRPr>
          </a:p>
          <a:p>
            <a:pPr lvl="1" indent="0" algn="just">
              <a:lnSpc>
                <a:spcPct val="150000"/>
              </a:lnSpc>
              <a:spcBef>
                <a:spcPts val="2000"/>
              </a:spcBef>
              <a:buSzPct val="100000"/>
              <a:defRPr sz="2100">
                <a:solidFill>
                  <a:srgbClr val="253957"/>
                </a:solidFill>
                <a:latin typeface="+mn-lt"/>
                <a:ea typeface="+mn-ea"/>
                <a:cs typeface="+mn-cs"/>
                <a:sym typeface="Arial Narrow"/>
              </a:defRPr>
            </a:pPr>
            <a:endParaRPr lang="en-US" sz="2800" dirty="0">
              <a:latin typeface="Arial Narrow" charset="0"/>
              <a:ea typeface="Arial Narrow" charset="0"/>
              <a:cs typeface="Arial Narrow" charset="0"/>
            </a:endParaRPr>
          </a:p>
        </p:txBody>
      </p:sp>
      <mc:AlternateContent xmlns:mc="http://schemas.openxmlformats.org/markup-compatibility/2006" xmlns:a14="http://schemas.microsoft.com/office/drawing/2010/main">
        <mc:Choice Requires="a14">
          <p:sp>
            <p:nvSpPr>
              <p:cNvPr id="20"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a:extLst>
                  <a:ext uri="{FF2B5EF4-FFF2-40B4-BE49-F238E27FC236}">
                    <a16:creationId xmlns:a16="http://schemas.microsoft.com/office/drawing/2014/main" id="{A81357B7-B892-3F47-B708-D3CBD099B734}"/>
                  </a:ext>
                </a:extLst>
              </p:cNvPr>
              <p:cNvSpPr txBox="1"/>
              <p:nvPr/>
            </p:nvSpPr>
            <p:spPr>
              <a:xfrm>
                <a:off x="1438813" y="4935438"/>
                <a:ext cx="21506374" cy="7459083"/>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lstStyle/>
              <a:p>
                <a:pPr lvl="1" indent="0">
                  <a:lnSpc>
                    <a:spcPct val="150000"/>
                  </a:lnSpc>
                  <a:spcBef>
                    <a:spcPts val="2000"/>
                  </a:spcBef>
                  <a:buSzPct val="100000"/>
                  <a:defRPr sz="2100">
                    <a:solidFill>
                      <a:srgbClr val="253957"/>
                    </a:solidFill>
                    <a:latin typeface="+mn-lt"/>
                    <a:ea typeface="+mn-ea"/>
                    <a:cs typeface="+mn-cs"/>
                    <a:sym typeface="Arial Narrow"/>
                  </a:defRPr>
                </a:pPr>
                <a:r>
                  <a:rPr lang="en-US" sz="4800" b="1" dirty="0">
                    <a:latin typeface="Arial Narrow" charset="0"/>
                    <a:ea typeface="Arial Narrow" charset="0"/>
                    <a:cs typeface="Arial Narrow" charset="0"/>
                  </a:rPr>
                  <a:t>User-based k-NN</a:t>
                </a:r>
              </a:p>
              <a:p>
                <a:pPr marL="571500" lvl="1" indent="-571500" algn="l">
                  <a:lnSpc>
                    <a:spcPct val="150000"/>
                  </a:lnSpc>
                  <a:spcBef>
                    <a:spcPts val="2000"/>
                  </a:spcBef>
                  <a:buSzPct val="100000"/>
                  <a:buFont typeface="Arial" panose="020B0604020202020204" pitchFamily="34" charset="0"/>
                  <a:buChar char="•"/>
                  <a:defRPr sz="2100">
                    <a:solidFill>
                      <a:srgbClr val="253957"/>
                    </a:solidFill>
                    <a:latin typeface="+mn-lt"/>
                    <a:ea typeface="+mn-ea"/>
                    <a:cs typeface="+mn-cs"/>
                    <a:sym typeface="Arial Narrow"/>
                  </a:defRPr>
                </a:pPr>
                <a:r>
                  <a:rPr lang="en-US" sz="4000" dirty="0">
                    <a:latin typeface="Arial Narrow" charset="0"/>
                    <a:ea typeface="Arial Narrow" charset="0"/>
                    <a:cs typeface="Arial Narrow" charset="0"/>
                  </a:rPr>
                  <a:t>Cosine similarity metric is used as the matrix is highly sparse;</a:t>
                </a:r>
              </a:p>
              <a:p>
                <a:pPr marL="571500" lvl="1" indent="-571500" algn="l">
                  <a:lnSpc>
                    <a:spcPct val="150000"/>
                  </a:lnSpc>
                  <a:spcBef>
                    <a:spcPts val="2000"/>
                  </a:spcBef>
                  <a:buSzPct val="100000"/>
                  <a:buFont typeface="Arial" panose="020B0604020202020204" pitchFamily="34" charset="0"/>
                  <a:buChar char="•"/>
                  <a:defRPr sz="2100">
                    <a:solidFill>
                      <a:srgbClr val="253957"/>
                    </a:solidFill>
                    <a:latin typeface="+mn-lt"/>
                    <a:ea typeface="+mn-ea"/>
                    <a:cs typeface="+mn-cs"/>
                    <a:sym typeface="Arial Narrow"/>
                  </a:defRPr>
                </a:pPr>
                <a:r>
                  <a:rPr lang="en-US" sz="4000" dirty="0">
                    <a:latin typeface="Arial Narrow" charset="0"/>
                    <a:ea typeface="Arial Narrow" charset="0"/>
                    <a:cs typeface="Arial Narrow" charset="0"/>
                  </a:rPr>
                  <a:t>Tested only on users who posted 2 or more ratings (</a:t>
                </a:r>
                <a14:m>
                  <m:oMath xmlns:m="http://schemas.openxmlformats.org/officeDocument/2006/math">
                    <m:r>
                      <a:rPr lang="en-US" sz="4000" b="0" i="1" smtClean="0">
                        <a:latin typeface="Cambria Math" panose="02040503050406030204" pitchFamily="18" charset="0"/>
                        <a:ea typeface="Arial Narrow" charset="0"/>
                        <a:cs typeface="Arial Narrow" charset="0"/>
                      </a:rPr>
                      <m:t>𝑛</m:t>
                    </m:r>
                  </m:oMath>
                </a14:m>
                <a:r>
                  <a:rPr lang="en-US" sz="4000" dirty="0">
                    <a:latin typeface="Arial Narrow" charset="0"/>
                    <a:ea typeface="Arial Narrow" charset="0"/>
                    <a:cs typeface="Arial Narrow" charset="0"/>
                  </a:rPr>
                  <a:t>);</a:t>
                </a:r>
              </a:p>
              <a:p>
                <a:pPr marL="571500" lvl="1" indent="-571500" algn="l">
                  <a:lnSpc>
                    <a:spcPct val="150000"/>
                  </a:lnSpc>
                  <a:spcBef>
                    <a:spcPts val="2000"/>
                  </a:spcBef>
                  <a:buSzPct val="100000"/>
                  <a:buFont typeface="Arial" panose="020B0604020202020204" pitchFamily="34" charset="0"/>
                  <a:buChar char="•"/>
                  <a:defRPr sz="2100">
                    <a:solidFill>
                      <a:srgbClr val="253957"/>
                    </a:solidFill>
                    <a:latin typeface="+mn-lt"/>
                    <a:ea typeface="+mn-ea"/>
                    <a:cs typeface="+mn-cs"/>
                    <a:sym typeface="Arial Narrow"/>
                  </a:defRPr>
                </a:pPr>
                <a:r>
                  <a:rPr lang="en-US" sz="4000" dirty="0">
                    <a:latin typeface="Arial Narrow" charset="0"/>
                    <a:ea typeface="Arial Narrow" charset="0"/>
                    <a:cs typeface="Arial Narrow" charset="0"/>
                  </a:rPr>
                  <a:t>Random samples of </a:t>
                </a:r>
                <a14:m>
                  <m:oMath xmlns:m="http://schemas.openxmlformats.org/officeDocument/2006/math">
                    <m:r>
                      <a:rPr lang="en-US" sz="4000" i="1" dirty="0" smtClean="0">
                        <a:latin typeface="Cambria Math" panose="02040503050406030204" pitchFamily="18" charset="0"/>
                        <a:ea typeface="Arial Narrow" charset="0"/>
                        <a:cs typeface="Arial Narrow" charset="0"/>
                      </a:rPr>
                      <m:t>𝑛</m:t>
                    </m:r>
                    <m:r>
                      <a:rPr lang="en-US" sz="4000" i="1" dirty="0" smtClean="0">
                        <a:latin typeface="Cambria Math" panose="02040503050406030204" pitchFamily="18" charset="0"/>
                        <a:ea typeface="Arial Narrow" charset="0"/>
                        <a:cs typeface="Arial Narrow" charset="0"/>
                      </a:rPr>
                      <m:t>−1</m:t>
                    </m:r>
                  </m:oMath>
                </a14:m>
                <a:r>
                  <a:rPr lang="en-US" sz="4000" dirty="0">
                    <a:latin typeface="Arial Narrow" charset="0"/>
                    <a:ea typeface="Arial Narrow" charset="0"/>
                    <a:cs typeface="Arial Narrow" charset="0"/>
                  </a:rPr>
                  <a:t> ratings used to find similar users;</a:t>
                </a:r>
              </a:p>
              <a:p>
                <a:pPr marL="571500" lvl="1" indent="-571500" algn="l">
                  <a:lnSpc>
                    <a:spcPct val="150000"/>
                  </a:lnSpc>
                  <a:spcBef>
                    <a:spcPts val="2000"/>
                  </a:spcBef>
                  <a:buSzPct val="100000"/>
                  <a:buFont typeface="Arial" panose="020B0604020202020204" pitchFamily="34" charset="0"/>
                  <a:buChar char="•"/>
                  <a:defRPr sz="2100">
                    <a:solidFill>
                      <a:srgbClr val="253957"/>
                    </a:solidFill>
                    <a:latin typeface="+mn-lt"/>
                    <a:ea typeface="+mn-ea"/>
                    <a:cs typeface="+mn-cs"/>
                    <a:sym typeface="Arial Narrow"/>
                  </a:defRPr>
                </a:pPr>
                <a:r>
                  <a:rPr lang="en-US" sz="4000" dirty="0">
                    <a:latin typeface="Arial Narrow" charset="0"/>
                    <a:ea typeface="Arial Narrow" charset="0"/>
                    <a:cs typeface="Arial Narrow" charset="0"/>
                  </a:rPr>
                  <a:t>Predicted ratings calculated as the average of ratings on a selected item across the </a:t>
                </a:r>
                <a14:m>
                  <m:oMath xmlns:m="http://schemas.openxmlformats.org/officeDocument/2006/math">
                    <m:r>
                      <a:rPr lang="en-US" sz="4000" b="0" i="1" smtClean="0">
                        <a:latin typeface="Cambria Math" panose="02040503050406030204" pitchFamily="18" charset="0"/>
                        <a:ea typeface="Arial Narrow" charset="0"/>
                        <a:cs typeface="Arial Narrow" charset="0"/>
                      </a:rPr>
                      <m:t>𝑘</m:t>
                    </m:r>
                  </m:oMath>
                </a14:m>
                <a:r>
                  <a:rPr lang="en-US" sz="4000" dirty="0">
                    <a:latin typeface="Arial Narrow" charset="0"/>
                    <a:ea typeface="Arial Narrow" charset="0"/>
                    <a:cs typeface="Arial Narrow" charset="0"/>
                  </a:rPr>
                  <a:t> similar users;</a:t>
                </a:r>
              </a:p>
              <a:p>
                <a:pPr marL="571500" lvl="1" indent="-571500" algn="l">
                  <a:lnSpc>
                    <a:spcPct val="150000"/>
                  </a:lnSpc>
                  <a:spcBef>
                    <a:spcPts val="2000"/>
                  </a:spcBef>
                  <a:buSzPct val="100000"/>
                  <a:buFont typeface="Arial" panose="020B0604020202020204" pitchFamily="34" charset="0"/>
                  <a:buChar char="•"/>
                  <a:defRPr sz="2100">
                    <a:solidFill>
                      <a:srgbClr val="253957"/>
                    </a:solidFill>
                    <a:latin typeface="+mn-lt"/>
                    <a:ea typeface="+mn-ea"/>
                    <a:cs typeface="+mn-cs"/>
                    <a:sym typeface="Arial Narrow"/>
                  </a:defRPr>
                </a:pPr>
                <a:r>
                  <a:rPr lang="en-US" sz="4000" dirty="0">
                    <a:latin typeface="Arial Narrow" charset="0"/>
                    <a:ea typeface="Arial Narrow" charset="0"/>
                    <a:cs typeface="Arial Narrow" charset="0"/>
                  </a:rPr>
                  <a:t>Mean rating across similar users used if none of them rated the selected item. </a:t>
                </a:r>
              </a:p>
              <a:p>
                <a:pPr marL="571500" lvl="1" indent="-571500" algn="l">
                  <a:lnSpc>
                    <a:spcPct val="150000"/>
                  </a:lnSpc>
                  <a:spcBef>
                    <a:spcPts val="2000"/>
                  </a:spcBef>
                  <a:buSzPct val="100000"/>
                  <a:buFont typeface="Arial" panose="020B0604020202020204" pitchFamily="34" charset="0"/>
                  <a:buChar char="•"/>
                  <a:defRPr sz="2100">
                    <a:solidFill>
                      <a:srgbClr val="253957"/>
                    </a:solidFill>
                    <a:latin typeface="+mn-lt"/>
                    <a:ea typeface="+mn-ea"/>
                    <a:cs typeface="+mn-cs"/>
                    <a:sym typeface="Arial Narrow"/>
                  </a:defRPr>
                </a:pPr>
                <a:endParaRPr lang="en-US" sz="4000" dirty="0">
                  <a:latin typeface="Arial Narrow" charset="0"/>
                  <a:ea typeface="Arial Narrow" charset="0"/>
                  <a:cs typeface="Arial Narrow" charset="0"/>
                </a:endParaRPr>
              </a:p>
              <a:p>
                <a:pPr lvl="1" indent="0" algn="l">
                  <a:lnSpc>
                    <a:spcPct val="150000"/>
                  </a:lnSpc>
                  <a:spcBef>
                    <a:spcPts val="2000"/>
                  </a:spcBef>
                  <a:buSzPct val="100000"/>
                  <a:defRPr sz="2100">
                    <a:solidFill>
                      <a:srgbClr val="253957"/>
                    </a:solidFill>
                    <a:latin typeface="+mn-lt"/>
                    <a:ea typeface="+mn-ea"/>
                    <a:cs typeface="+mn-cs"/>
                    <a:sym typeface="Arial Narrow"/>
                  </a:defRPr>
                </a:pPr>
                <a:endParaRPr lang="en-US" sz="4000" dirty="0">
                  <a:latin typeface="Arial Narrow" charset="0"/>
                  <a:ea typeface="Arial Narrow" charset="0"/>
                  <a:cs typeface="Arial Narrow" charset="0"/>
                </a:endParaRPr>
              </a:p>
              <a:p>
                <a:pPr lvl="1" indent="0" algn="just">
                  <a:lnSpc>
                    <a:spcPct val="150000"/>
                  </a:lnSpc>
                  <a:spcBef>
                    <a:spcPts val="2000"/>
                  </a:spcBef>
                  <a:buSzPct val="100000"/>
                  <a:defRPr sz="2100">
                    <a:solidFill>
                      <a:srgbClr val="253957"/>
                    </a:solidFill>
                    <a:latin typeface="+mn-lt"/>
                    <a:ea typeface="+mn-ea"/>
                    <a:cs typeface="+mn-cs"/>
                    <a:sym typeface="Arial Narrow"/>
                  </a:defRPr>
                </a:pPr>
                <a:endParaRPr lang="en-US" sz="2800" dirty="0">
                  <a:latin typeface="Arial Narrow" charset="0"/>
                  <a:ea typeface="Arial Narrow" charset="0"/>
                  <a:cs typeface="Arial Narrow" charset="0"/>
                </a:endParaRPr>
              </a:p>
            </p:txBody>
          </p:sp>
        </mc:Choice>
        <mc:Fallback xmlns="">
          <p:sp>
            <p:nvSpPr>
              <p:cNvPr id="20"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a:extLst>
                  <a:ext uri="{FF2B5EF4-FFF2-40B4-BE49-F238E27FC236}">
                    <a16:creationId xmlns:a16="http://schemas.microsoft.com/office/drawing/2014/main" id="{A81357B7-B892-3F47-B708-D3CBD099B734}"/>
                  </a:ext>
                </a:extLst>
              </p:cNvPr>
              <p:cNvSpPr txBox="1">
                <a:spLocks noRot="1" noChangeAspect="1" noMove="1" noResize="1" noEditPoints="1" noAdjustHandles="1" noChangeArrowheads="1" noChangeShapeType="1" noTextEdit="1"/>
              </p:cNvSpPr>
              <p:nvPr/>
            </p:nvSpPr>
            <p:spPr>
              <a:xfrm>
                <a:off x="1438813" y="4935438"/>
                <a:ext cx="21506374" cy="7459083"/>
              </a:xfrm>
              <a:prstGeom prst="rect">
                <a:avLst/>
              </a:prstGeom>
              <a:blipFill>
                <a:blip r:embed="rId3"/>
                <a:stretch>
                  <a:fillRect l="-1105"/>
                </a:stretch>
              </a:blipFill>
              <a:ln w="12700">
                <a:miter lim="400000"/>
              </a:ln>
              <a:extLst>
                <a:ext uri="{C572A759-6A51-4108-AA02-DFA0A04FC94B}">
                  <ma14:wrappingTextBoxFlag xmlns:ma14="http://schemas.microsoft.com/office/mac/drawingml/2011/main" xmlns="" xmlns:a14="http://schemas.microsoft.com/office/drawing/2010/main" val="1"/>
                </a:ext>
              </a:extLst>
            </p:spPr>
            <p:txBody>
              <a:bodyPr/>
              <a:lstStyle/>
              <a:p>
                <a:r>
                  <a:rPr lang="ru-RU">
                    <a:noFill/>
                  </a:rPr>
                  <a:t> </a:t>
                </a:r>
              </a:p>
            </p:txBody>
          </p:sp>
        </mc:Fallback>
      </mc:AlternateContent>
      <p:sp>
        <p:nvSpPr>
          <p:cNvPr id="10" name="Прямоугольник 11">
            <a:extLst>
              <a:ext uri="{FF2B5EF4-FFF2-40B4-BE49-F238E27FC236}">
                <a16:creationId xmlns:a16="http://schemas.microsoft.com/office/drawing/2014/main" id="{3C2BA50C-1353-594B-B24E-AD61BA830BB9}"/>
              </a:ext>
            </a:extLst>
          </p:cNvPr>
          <p:cNvSpPr/>
          <p:nvPr/>
        </p:nvSpPr>
        <p:spPr>
          <a:xfrm>
            <a:off x="14296292" y="12773634"/>
            <a:ext cx="8408868" cy="523220"/>
          </a:xfrm>
          <a:prstGeom prst="rect">
            <a:avLst/>
          </a:prstGeom>
        </p:spPr>
        <p:txBody>
          <a:bodyPr wrap="square">
            <a:spAutoFit/>
          </a:bodyPr>
          <a:lstStyle/>
          <a:p>
            <a:pPr algn="r"/>
            <a:r>
              <a:rPr lang="en-US" sz="2800" dirty="0">
                <a:solidFill>
                  <a:schemeClr val="accent1">
                    <a:lumMod val="50000"/>
                  </a:schemeClr>
                </a:solidFill>
                <a:latin typeface="Arial Narrow" charset="0"/>
                <a:ea typeface="Arial Narrow" charset="0"/>
                <a:cs typeface="Arial Narrow" charset="0"/>
              </a:rPr>
              <a:t>(</a:t>
            </a:r>
            <a:r>
              <a:rPr lang="en-US" sz="2800" dirty="0" err="1">
                <a:solidFill>
                  <a:schemeClr val="accent1">
                    <a:lumMod val="50000"/>
                  </a:schemeClr>
                </a:solidFill>
                <a:latin typeface="Arial Narrow" charset="0"/>
                <a:ea typeface="Arial Narrow" charset="0"/>
                <a:cs typeface="Arial Narrow" charset="0"/>
              </a:rPr>
              <a:t>Cacheda</a:t>
            </a:r>
            <a:r>
              <a:rPr lang="en-US" sz="2800" dirty="0">
                <a:solidFill>
                  <a:schemeClr val="accent1">
                    <a:lumMod val="50000"/>
                  </a:schemeClr>
                </a:solidFill>
                <a:latin typeface="Arial Narrow" charset="0"/>
                <a:ea typeface="Arial Narrow" charset="0"/>
                <a:cs typeface="Arial Narrow" charset="0"/>
              </a:rPr>
              <a:t> et al., 2011)</a:t>
            </a:r>
          </a:p>
        </p:txBody>
      </p:sp>
    </p:spTree>
    <p:extLst>
      <p:ext uri="{BB962C8B-B14F-4D97-AF65-F5344CB8AC3E}">
        <p14:creationId xmlns:p14="http://schemas.microsoft.com/office/powerpoint/2010/main" val="2769169930"/>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Очень крутой заголовок…"/>
          <p:cNvSpPr txBox="1"/>
          <p:nvPr/>
        </p:nvSpPr>
        <p:spPr>
          <a:xfrm>
            <a:off x="1209449" y="2972786"/>
            <a:ext cx="21489608" cy="231322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algn="l">
              <a:defRPr sz="5000" b="1" cap="all">
                <a:solidFill>
                  <a:srgbClr val="253957"/>
                </a:solidFill>
                <a:latin typeface="+mn-lt"/>
                <a:ea typeface="+mn-ea"/>
                <a:cs typeface="+mn-cs"/>
                <a:sym typeface="Arial Narrow"/>
              </a:defRPr>
            </a:pPr>
            <a:r>
              <a:rPr lang="en-US" sz="7000" b="1" dirty="0">
                <a:latin typeface="Arial Narrow" charset="0"/>
                <a:ea typeface="Arial Narrow" charset="0"/>
                <a:cs typeface="Arial Narrow" charset="0"/>
              </a:rPr>
              <a:t>METHODOLOGY</a:t>
            </a:r>
          </a:p>
          <a:p>
            <a:pPr algn="l">
              <a:defRPr sz="5000" b="1" cap="all">
                <a:solidFill>
                  <a:srgbClr val="253957"/>
                </a:solidFill>
                <a:latin typeface="+mn-lt"/>
                <a:ea typeface="+mn-ea"/>
                <a:cs typeface="+mn-cs"/>
                <a:sym typeface="Arial Narrow"/>
              </a:defRPr>
            </a:pPr>
            <a:endParaRPr lang="en-US" sz="4200" b="1" dirty="0">
              <a:latin typeface="Arial Narrow" charset="0"/>
              <a:ea typeface="Arial Narrow" charset="0"/>
              <a:cs typeface="Arial Narrow" charset="0"/>
            </a:endParaRPr>
          </a:p>
        </p:txBody>
      </p:sp>
      <p:sp>
        <p:nvSpPr>
          <p:cNvPr id="89" name="Линия"/>
          <p:cNvSpPr/>
          <p:nvPr/>
        </p:nvSpPr>
        <p:spPr>
          <a:xfrm>
            <a:off x="1201065" y="2214562"/>
            <a:ext cx="21506374" cy="1"/>
          </a:xfrm>
          <a:prstGeom prst="line">
            <a:avLst/>
          </a:prstGeom>
          <a:ln w="12700">
            <a:solidFill>
              <a:srgbClr val="253957"/>
            </a:solidFill>
            <a:miter lim="400000"/>
          </a:ln>
        </p:spPr>
        <p:txBody>
          <a:bodyPr lIns="71437" tIns="71437" rIns="71437" bIns="71437" anchor="ctr"/>
          <a:lstStyle/>
          <a:p>
            <a:pPr>
              <a:defRPr sz="3200"/>
            </a:pPr>
            <a:endParaRPr/>
          </a:p>
        </p:txBody>
      </p:sp>
      <p:sp>
        <p:nvSpPr>
          <p:cNvPr id="8" name="Название подразделения, лаборатории, факультета и т.д."/>
          <p:cNvSpPr txBox="1"/>
          <p:nvPr/>
        </p:nvSpPr>
        <p:spPr>
          <a:xfrm>
            <a:off x="11338744" y="942364"/>
            <a:ext cx="11366416" cy="513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spAutoFit/>
          </a:bodyPr>
          <a:lstStyle>
            <a:lvl1pPr algn="r">
              <a:defRPr sz="2400">
                <a:solidFill>
                  <a:srgbClr val="253957"/>
                </a:solidFill>
                <a:latin typeface="+mn-lt"/>
                <a:ea typeface="+mn-ea"/>
                <a:cs typeface="+mn-cs"/>
                <a:sym typeface="Arial Narrow"/>
              </a:defRPr>
            </a:lvl1pPr>
          </a:lstStyle>
          <a:p>
            <a:r>
              <a:rPr lang="en-US" dirty="0"/>
              <a:t>International Business and Management</a:t>
            </a:r>
          </a:p>
        </p:txBody>
      </p:sp>
      <p:pic>
        <p:nvPicPr>
          <p:cNvPr id="9" name="Изображение" descr="Изображение"/>
          <p:cNvPicPr>
            <a:picLocks noChangeAspect="1"/>
          </p:cNvPicPr>
          <p:nvPr/>
        </p:nvPicPr>
        <p:blipFill>
          <a:blip r:embed="rId2"/>
          <a:stretch>
            <a:fillRect/>
          </a:stretch>
        </p:blipFill>
        <p:spPr>
          <a:xfrm>
            <a:off x="1211199" y="620465"/>
            <a:ext cx="1214985" cy="1214985"/>
          </a:xfrm>
          <a:prstGeom prst="rect">
            <a:avLst/>
          </a:prstGeom>
          <a:ln w="12700">
            <a:miter lim="400000"/>
          </a:ln>
        </p:spPr>
      </p:pic>
      <p:sp>
        <p:nvSpPr>
          <p:cNvPr id="14"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a:extLst>
              <a:ext uri="{FF2B5EF4-FFF2-40B4-BE49-F238E27FC236}">
                <a16:creationId xmlns:a16="http://schemas.microsoft.com/office/drawing/2014/main" id="{078F5073-D2DF-4B10-9B90-2A95C01ED17D}"/>
              </a:ext>
            </a:extLst>
          </p:cNvPr>
          <p:cNvSpPr txBox="1"/>
          <p:nvPr/>
        </p:nvSpPr>
        <p:spPr>
          <a:xfrm>
            <a:off x="1209449" y="4897921"/>
            <a:ext cx="21489609" cy="6729023"/>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lstStyle/>
          <a:p>
            <a:pPr marL="571500" lvl="1" indent="-571500" algn="just">
              <a:lnSpc>
                <a:spcPct val="150000"/>
              </a:lnSpc>
              <a:spcBef>
                <a:spcPts val="2000"/>
              </a:spcBef>
              <a:buSzPct val="100000"/>
              <a:buFont typeface="Arial" panose="020B0604020202020204" pitchFamily="34" charset="0"/>
              <a:buChar char="•"/>
              <a:defRPr sz="2100">
                <a:solidFill>
                  <a:srgbClr val="253957"/>
                </a:solidFill>
                <a:latin typeface="+mn-lt"/>
                <a:ea typeface="+mn-ea"/>
                <a:cs typeface="+mn-cs"/>
                <a:sym typeface="Arial Narrow"/>
              </a:defRPr>
            </a:pPr>
            <a:endParaRPr lang="en-US" sz="4000" dirty="0">
              <a:latin typeface="Arial Narrow" charset="0"/>
              <a:ea typeface="Arial Narrow" charset="0"/>
              <a:cs typeface="Arial Narrow" charset="0"/>
            </a:endParaRPr>
          </a:p>
          <a:p>
            <a:pPr marL="457200" lvl="1" indent="-457200" algn="just">
              <a:lnSpc>
                <a:spcPct val="150000"/>
              </a:lnSpc>
              <a:spcBef>
                <a:spcPts val="2000"/>
              </a:spcBef>
              <a:buSzPct val="100000"/>
              <a:buFont typeface="Arial" panose="020B0604020202020204" pitchFamily="34" charset="0"/>
              <a:buChar char="•"/>
              <a:defRPr sz="2100">
                <a:solidFill>
                  <a:srgbClr val="253957"/>
                </a:solidFill>
                <a:latin typeface="+mn-lt"/>
                <a:ea typeface="+mn-ea"/>
                <a:cs typeface="+mn-cs"/>
                <a:sym typeface="Arial Narrow"/>
              </a:defRPr>
            </a:pPr>
            <a:endParaRPr lang="en-US" sz="2800" dirty="0">
              <a:latin typeface="Arial Narrow" charset="0"/>
              <a:ea typeface="Arial Narrow" charset="0"/>
              <a:cs typeface="Arial Narrow" charset="0"/>
            </a:endParaRPr>
          </a:p>
          <a:p>
            <a:pPr lvl="1" indent="0" algn="just">
              <a:lnSpc>
                <a:spcPct val="150000"/>
              </a:lnSpc>
              <a:spcBef>
                <a:spcPts val="2000"/>
              </a:spcBef>
              <a:buSzPct val="100000"/>
              <a:defRPr sz="2100">
                <a:solidFill>
                  <a:srgbClr val="253957"/>
                </a:solidFill>
                <a:latin typeface="+mn-lt"/>
                <a:ea typeface="+mn-ea"/>
                <a:cs typeface="+mn-cs"/>
                <a:sym typeface="Arial Narrow"/>
              </a:defRPr>
            </a:pPr>
            <a:endParaRPr lang="en-US" sz="2800" dirty="0">
              <a:latin typeface="Arial Narrow" charset="0"/>
              <a:ea typeface="Arial Narrow" charset="0"/>
              <a:cs typeface="Arial Narrow" charset="0"/>
            </a:endParaRPr>
          </a:p>
        </p:txBody>
      </p:sp>
      <p:sp>
        <p:nvSpPr>
          <p:cNvPr id="10" name="Прямоугольник 11">
            <a:extLst>
              <a:ext uri="{FF2B5EF4-FFF2-40B4-BE49-F238E27FC236}">
                <a16:creationId xmlns:a16="http://schemas.microsoft.com/office/drawing/2014/main" id="{C717BA6E-C2EA-844A-8D9B-C3B76F4C0F4C}"/>
              </a:ext>
            </a:extLst>
          </p:cNvPr>
          <p:cNvSpPr/>
          <p:nvPr/>
        </p:nvSpPr>
        <p:spPr>
          <a:xfrm>
            <a:off x="14296292" y="12773634"/>
            <a:ext cx="8408868" cy="523220"/>
          </a:xfrm>
          <a:prstGeom prst="rect">
            <a:avLst/>
          </a:prstGeom>
        </p:spPr>
        <p:txBody>
          <a:bodyPr wrap="square">
            <a:spAutoFit/>
          </a:bodyPr>
          <a:lstStyle/>
          <a:p>
            <a:pPr algn="r"/>
            <a:r>
              <a:rPr lang="en-US" sz="2800" dirty="0">
                <a:solidFill>
                  <a:schemeClr val="accent1">
                    <a:lumMod val="50000"/>
                  </a:schemeClr>
                </a:solidFill>
                <a:latin typeface="Arial Narrow" charset="0"/>
                <a:ea typeface="Arial Narrow" charset="0"/>
                <a:cs typeface="Arial Narrow" charset="0"/>
              </a:rPr>
              <a:t>(</a:t>
            </a:r>
            <a:r>
              <a:rPr lang="en-US" sz="2800" dirty="0" err="1">
                <a:solidFill>
                  <a:schemeClr val="accent1">
                    <a:lumMod val="50000"/>
                  </a:schemeClr>
                </a:solidFill>
                <a:latin typeface="Arial Narrow" charset="0"/>
                <a:ea typeface="Arial Narrow" charset="0"/>
                <a:cs typeface="Arial Narrow" charset="0"/>
              </a:rPr>
              <a:t>Cacheda</a:t>
            </a:r>
            <a:r>
              <a:rPr lang="en-US" sz="2800" dirty="0">
                <a:solidFill>
                  <a:schemeClr val="accent1">
                    <a:lumMod val="50000"/>
                  </a:schemeClr>
                </a:solidFill>
                <a:latin typeface="Arial Narrow" charset="0"/>
                <a:ea typeface="Arial Narrow" charset="0"/>
                <a:cs typeface="Arial Narrow" charset="0"/>
              </a:rPr>
              <a:t> et al., 2011)</a:t>
            </a:r>
          </a:p>
        </p:txBody>
      </p:sp>
      <mc:AlternateContent xmlns:mc="http://schemas.openxmlformats.org/markup-compatibility/2006" xmlns:a14="http://schemas.microsoft.com/office/drawing/2010/main">
        <mc:Choice Requires="a14">
          <p:sp>
            <p:nvSpPr>
              <p:cNvPr id="21"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a:extLst>
                  <a:ext uri="{FF2B5EF4-FFF2-40B4-BE49-F238E27FC236}">
                    <a16:creationId xmlns:a16="http://schemas.microsoft.com/office/drawing/2014/main" id="{998260EE-8A70-984C-A2D0-EB458B8A3FE1}"/>
                  </a:ext>
                </a:extLst>
              </p:cNvPr>
              <p:cNvSpPr txBox="1"/>
              <p:nvPr/>
            </p:nvSpPr>
            <p:spPr>
              <a:xfrm>
                <a:off x="1438815" y="4897920"/>
                <a:ext cx="21506374" cy="6729024"/>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lstStyle/>
              <a:p>
                <a:pPr lvl="1" indent="0">
                  <a:lnSpc>
                    <a:spcPct val="150000"/>
                  </a:lnSpc>
                  <a:spcBef>
                    <a:spcPts val="2000"/>
                  </a:spcBef>
                  <a:buSzPct val="100000"/>
                  <a:defRPr sz="2100">
                    <a:solidFill>
                      <a:srgbClr val="253957"/>
                    </a:solidFill>
                    <a:latin typeface="+mn-lt"/>
                    <a:ea typeface="+mn-ea"/>
                    <a:cs typeface="+mn-cs"/>
                    <a:sym typeface="Arial Narrow"/>
                  </a:defRPr>
                </a:pPr>
                <a:r>
                  <a:rPr lang="en-US" sz="4800" b="1" dirty="0">
                    <a:latin typeface="Arial Narrow" charset="0"/>
                    <a:ea typeface="Arial Narrow" charset="0"/>
                    <a:cs typeface="Arial Narrow" charset="0"/>
                  </a:rPr>
                  <a:t>Item-based k-NN</a:t>
                </a:r>
              </a:p>
              <a:p>
                <a:pPr marL="571500" lvl="1" indent="-571500" algn="l">
                  <a:lnSpc>
                    <a:spcPct val="150000"/>
                  </a:lnSpc>
                  <a:spcBef>
                    <a:spcPts val="2000"/>
                  </a:spcBef>
                  <a:buSzPct val="100000"/>
                  <a:buFont typeface="Arial" panose="020B0604020202020204" pitchFamily="34" charset="0"/>
                  <a:buChar char="•"/>
                  <a:defRPr sz="2100">
                    <a:solidFill>
                      <a:srgbClr val="253957"/>
                    </a:solidFill>
                    <a:latin typeface="+mn-lt"/>
                    <a:ea typeface="+mn-ea"/>
                    <a:cs typeface="+mn-cs"/>
                    <a:sym typeface="Arial Narrow"/>
                  </a:defRPr>
                </a:pPr>
                <a:r>
                  <a:rPr lang="en-US" sz="4000" dirty="0">
                    <a:latin typeface="Arial Narrow" charset="0"/>
                    <a:ea typeface="Arial Narrow" charset="0"/>
                    <a:cs typeface="Arial Narrow" charset="0"/>
                  </a:rPr>
                  <a:t>Tested on all users and all items, since there are at least 4 reviews on each item;</a:t>
                </a:r>
              </a:p>
              <a:p>
                <a:pPr marL="571500" lvl="1" indent="-571500" algn="l">
                  <a:lnSpc>
                    <a:spcPct val="150000"/>
                  </a:lnSpc>
                  <a:spcBef>
                    <a:spcPts val="2000"/>
                  </a:spcBef>
                  <a:buSzPct val="100000"/>
                  <a:buFont typeface="Arial" panose="020B0604020202020204" pitchFamily="34" charset="0"/>
                  <a:buChar char="•"/>
                  <a:defRPr sz="2100">
                    <a:solidFill>
                      <a:srgbClr val="253957"/>
                    </a:solidFill>
                    <a:latin typeface="+mn-lt"/>
                    <a:ea typeface="+mn-ea"/>
                    <a:cs typeface="+mn-cs"/>
                    <a:sym typeface="Arial Narrow"/>
                  </a:defRPr>
                </a:pPr>
                <a14:m>
                  <m:oMath xmlns:m="http://schemas.openxmlformats.org/officeDocument/2006/math">
                    <m:r>
                      <a:rPr lang="en-US" sz="4000" i="1">
                        <a:latin typeface="Cambria Math" panose="02040503050406030204" pitchFamily="18" charset="0"/>
                        <a:ea typeface="Arial Narrow" charset="0"/>
                        <a:cs typeface="Arial Narrow" charset="0"/>
                      </a:rPr>
                      <m:t>𝑘</m:t>
                    </m:r>
                  </m:oMath>
                </a14:m>
                <a:r>
                  <a:rPr lang="en-US" sz="4000" dirty="0">
                    <a:latin typeface="Arial Narrow" charset="0"/>
                    <a:ea typeface="Arial Narrow" charset="0"/>
                    <a:cs typeface="Arial Narrow" charset="0"/>
                  </a:rPr>
                  <a:t> similar items found after setting a selected user’s rating on the item to 0;</a:t>
                </a:r>
              </a:p>
              <a:p>
                <a:pPr marL="571500" lvl="1" indent="-571500" algn="l">
                  <a:lnSpc>
                    <a:spcPct val="150000"/>
                  </a:lnSpc>
                  <a:spcBef>
                    <a:spcPts val="2000"/>
                  </a:spcBef>
                  <a:buSzPct val="100000"/>
                  <a:buFont typeface="Arial" panose="020B0604020202020204" pitchFamily="34" charset="0"/>
                  <a:buChar char="•"/>
                  <a:defRPr sz="2100">
                    <a:solidFill>
                      <a:srgbClr val="253957"/>
                    </a:solidFill>
                    <a:latin typeface="+mn-lt"/>
                    <a:ea typeface="+mn-ea"/>
                    <a:cs typeface="+mn-cs"/>
                    <a:sym typeface="Arial Narrow"/>
                  </a:defRPr>
                </a:pPr>
                <a:r>
                  <a:rPr lang="en-US" sz="4000" dirty="0">
                    <a:latin typeface="Arial Narrow" charset="0"/>
                    <a:ea typeface="Arial Narrow" charset="0"/>
                    <a:cs typeface="Arial Narrow" charset="0"/>
                  </a:rPr>
                  <a:t>Predicted ratings calculated as the average of ratings of a selected user across the </a:t>
                </a:r>
                <a14:m>
                  <m:oMath xmlns:m="http://schemas.openxmlformats.org/officeDocument/2006/math">
                    <m:r>
                      <a:rPr lang="en-US" sz="4000" i="1">
                        <a:latin typeface="Cambria Math" panose="02040503050406030204" pitchFamily="18" charset="0"/>
                        <a:ea typeface="Arial Narrow" charset="0"/>
                        <a:cs typeface="Arial Narrow" charset="0"/>
                      </a:rPr>
                      <m:t>𝑘</m:t>
                    </m:r>
                  </m:oMath>
                </a14:m>
                <a:r>
                  <a:rPr lang="en-US" sz="4000" dirty="0">
                    <a:latin typeface="Arial Narrow" charset="0"/>
                    <a:ea typeface="Arial Narrow" charset="0"/>
                    <a:cs typeface="Arial Narrow" charset="0"/>
                  </a:rPr>
                  <a:t> similar items;</a:t>
                </a:r>
              </a:p>
              <a:p>
                <a:pPr marL="571500" lvl="1" indent="-571500" algn="l">
                  <a:lnSpc>
                    <a:spcPct val="150000"/>
                  </a:lnSpc>
                  <a:spcBef>
                    <a:spcPts val="2000"/>
                  </a:spcBef>
                  <a:buSzPct val="100000"/>
                  <a:buFont typeface="Arial" panose="020B0604020202020204" pitchFamily="34" charset="0"/>
                  <a:buChar char="•"/>
                  <a:defRPr sz="2100">
                    <a:solidFill>
                      <a:srgbClr val="253957"/>
                    </a:solidFill>
                    <a:latin typeface="+mn-lt"/>
                    <a:ea typeface="+mn-ea"/>
                    <a:cs typeface="+mn-cs"/>
                    <a:sym typeface="Arial Narrow"/>
                  </a:defRPr>
                </a:pPr>
                <a:r>
                  <a:rPr lang="en-US" sz="4000" dirty="0">
                    <a:latin typeface="Arial Narrow" charset="0"/>
                    <a:ea typeface="Arial Narrow" charset="0"/>
                    <a:cs typeface="Arial Narrow" charset="0"/>
                  </a:rPr>
                  <a:t>Mean rating of the selected user is used if the user did not rate any of the similar items;</a:t>
                </a:r>
              </a:p>
              <a:p>
                <a:pPr marL="571500" lvl="1" indent="-571500" algn="l">
                  <a:lnSpc>
                    <a:spcPct val="150000"/>
                  </a:lnSpc>
                  <a:spcBef>
                    <a:spcPts val="2000"/>
                  </a:spcBef>
                  <a:buSzPct val="100000"/>
                  <a:buFont typeface="Arial" panose="020B0604020202020204" pitchFamily="34" charset="0"/>
                  <a:buChar char="•"/>
                  <a:defRPr sz="2100">
                    <a:solidFill>
                      <a:srgbClr val="253957"/>
                    </a:solidFill>
                    <a:latin typeface="+mn-lt"/>
                    <a:ea typeface="+mn-ea"/>
                    <a:cs typeface="+mn-cs"/>
                    <a:sym typeface="Arial Narrow"/>
                  </a:defRPr>
                </a:pPr>
                <a:r>
                  <a:rPr lang="en-US" sz="4000" dirty="0">
                    <a:latin typeface="Arial Narrow" charset="0"/>
                    <a:ea typeface="Arial Narrow" charset="0"/>
                    <a:cs typeface="Arial Narrow" charset="0"/>
                  </a:rPr>
                  <a:t>Global mean is used if the selected user rated only one item.</a:t>
                </a:r>
              </a:p>
              <a:p>
                <a:pPr marL="571500" lvl="1" indent="-571500" algn="l">
                  <a:lnSpc>
                    <a:spcPct val="150000"/>
                  </a:lnSpc>
                  <a:spcBef>
                    <a:spcPts val="2000"/>
                  </a:spcBef>
                  <a:buSzPct val="100000"/>
                  <a:buFont typeface="Arial" panose="020B0604020202020204" pitchFamily="34" charset="0"/>
                  <a:buChar char="•"/>
                  <a:defRPr sz="2100">
                    <a:solidFill>
                      <a:srgbClr val="253957"/>
                    </a:solidFill>
                    <a:latin typeface="+mn-lt"/>
                    <a:ea typeface="+mn-ea"/>
                    <a:cs typeface="+mn-cs"/>
                    <a:sym typeface="Arial Narrow"/>
                  </a:defRPr>
                </a:pPr>
                <a:endParaRPr lang="en-US" sz="4000" dirty="0">
                  <a:latin typeface="Arial Narrow" charset="0"/>
                  <a:ea typeface="Arial Narrow" charset="0"/>
                  <a:cs typeface="Arial Narrow" charset="0"/>
                </a:endParaRPr>
              </a:p>
              <a:p>
                <a:pPr marL="571500" lvl="1" indent="-571500" algn="l">
                  <a:lnSpc>
                    <a:spcPct val="150000"/>
                  </a:lnSpc>
                  <a:spcBef>
                    <a:spcPts val="2000"/>
                  </a:spcBef>
                  <a:buSzPct val="100000"/>
                  <a:buFont typeface="Arial" panose="020B0604020202020204" pitchFamily="34" charset="0"/>
                  <a:buChar char="•"/>
                  <a:defRPr sz="2100">
                    <a:solidFill>
                      <a:srgbClr val="253957"/>
                    </a:solidFill>
                    <a:latin typeface="+mn-lt"/>
                    <a:ea typeface="+mn-ea"/>
                    <a:cs typeface="+mn-cs"/>
                    <a:sym typeface="Arial Narrow"/>
                  </a:defRPr>
                </a:pPr>
                <a:endParaRPr lang="en-US" sz="4000" dirty="0">
                  <a:latin typeface="Arial Narrow" charset="0"/>
                  <a:ea typeface="Arial Narrow" charset="0"/>
                  <a:cs typeface="Arial Narrow" charset="0"/>
                </a:endParaRPr>
              </a:p>
              <a:p>
                <a:pPr lvl="1" indent="0" algn="just">
                  <a:lnSpc>
                    <a:spcPct val="150000"/>
                  </a:lnSpc>
                  <a:spcBef>
                    <a:spcPts val="2000"/>
                  </a:spcBef>
                  <a:buSzPct val="100000"/>
                  <a:defRPr sz="2100">
                    <a:solidFill>
                      <a:srgbClr val="253957"/>
                    </a:solidFill>
                    <a:latin typeface="+mn-lt"/>
                    <a:ea typeface="+mn-ea"/>
                    <a:cs typeface="+mn-cs"/>
                    <a:sym typeface="Arial Narrow"/>
                  </a:defRPr>
                </a:pPr>
                <a:endParaRPr lang="en-US" sz="2800" dirty="0">
                  <a:latin typeface="Arial Narrow" charset="0"/>
                  <a:ea typeface="Arial Narrow" charset="0"/>
                  <a:cs typeface="Arial Narrow" charset="0"/>
                </a:endParaRPr>
              </a:p>
            </p:txBody>
          </p:sp>
        </mc:Choice>
        <mc:Fallback xmlns="">
          <p:sp>
            <p:nvSpPr>
              <p:cNvPr id="21"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a:extLst>
                  <a:ext uri="{FF2B5EF4-FFF2-40B4-BE49-F238E27FC236}">
                    <a16:creationId xmlns:a16="http://schemas.microsoft.com/office/drawing/2014/main" id="{998260EE-8A70-984C-A2D0-EB458B8A3FE1}"/>
                  </a:ext>
                </a:extLst>
              </p:cNvPr>
              <p:cNvSpPr txBox="1">
                <a:spLocks noRot="1" noChangeAspect="1" noMove="1" noResize="1" noEditPoints="1" noAdjustHandles="1" noChangeArrowheads="1" noChangeShapeType="1" noTextEdit="1"/>
              </p:cNvSpPr>
              <p:nvPr/>
            </p:nvSpPr>
            <p:spPr>
              <a:xfrm>
                <a:off x="1438815" y="4897920"/>
                <a:ext cx="21506374" cy="6729024"/>
              </a:xfrm>
              <a:prstGeom prst="rect">
                <a:avLst/>
              </a:prstGeom>
              <a:blipFill>
                <a:blip r:embed="rId3"/>
                <a:stretch>
                  <a:fillRect l="-1105" b="-6703"/>
                </a:stretch>
              </a:blipFill>
              <a:ln w="12700">
                <a:miter lim="400000"/>
              </a:ln>
              <a:extLst>
                <a:ext uri="{C572A759-6A51-4108-AA02-DFA0A04FC94B}">
                  <ma14:wrappingTextBoxFlag xmlns:ma14="http://schemas.microsoft.com/office/mac/drawingml/2011/main" xmlns="" xmlns:a14="http://schemas.microsoft.com/office/drawing/2010/main" val="1"/>
                </a:ext>
              </a:extLst>
            </p:spPr>
            <p:txBody>
              <a:bodyPr/>
              <a:lstStyle/>
              <a:p>
                <a:r>
                  <a:rPr lang="ru-RU">
                    <a:noFill/>
                  </a:rPr>
                  <a:t> </a:t>
                </a:r>
              </a:p>
            </p:txBody>
          </p:sp>
        </mc:Fallback>
      </mc:AlternateContent>
    </p:spTree>
    <p:extLst>
      <p:ext uri="{BB962C8B-B14F-4D97-AF65-F5344CB8AC3E}">
        <p14:creationId xmlns:p14="http://schemas.microsoft.com/office/powerpoint/2010/main" val="1155454594"/>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Очень крутой заголовок…"/>
          <p:cNvSpPr txBox="1"/>
          <p:nvPr/>
        </p:nvSpPr>
        <p:spPr>
          <a:xfrm>
            <a:off x="1209449" y="2972786"/>
            <a:ext cx="21489608" cy="231322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algn="l">
              <a:defRPr sz="5000" b="1" cap="all">
                <a:solidFill>
                  <a:srgbClr val="253957"/>
                </a:solidFill>
                <a:latin typeface="+mn-lt"/>
                <a:ea typeface="+mn-ea"/>
                <a:cs typeface="+mn-cs"/>
                <a:sym typeface="Arial Narrow"/>
              </a:defRPr>
            </a:pPr>
            <a:r>
              <a:rPr lang="en-US" sz="7000" b="1" dirty="0">
                <a:latin typeface="Arial Narrow" charset="0"/>
                <a:ea typeface="Arial Narrow" charset="0"/>
                <a:cs typeface="Arial Narrow" charset="0"/>
              </a:rPr>
              <a:t>METHODOLOGY</a:t>
            </a:r>
          </a:p>
          <a:p>
            <a:pPr algn="l">
              <a:defRPr sz="5000" b="1" cap="all">
                <a:solidFill>
                  <a:srgbClr val="253957"/>
                </a:solidFill>
                <a:latin typeface="+mn-lt"/>
                <a:ea typeface="+mn-ea"/>
                <a:cs typeface="+mn-cs"/>
                <a:sym typeface="Arial Narrow"/>
              </a:defRPr>
            </a:pPr>
            <a:endParaRPr lang="en-US" sz="4200" b="1" dirty="0">
              <a:latin typeface="Arial Narrow" charset="0"/>
              <a:ea typeface="Arial Narrow" charset="0"/>
              <a:cs typeface="Arial Narrow" charset="0"/>
            </a:endParaRPr>
          </a:p>
        </p:txBody>
      </p:sp>
      <p:sp>
        <p:nvSpPr>
          <p:cNvPr id="89" name="Линия"/>
          <p:cNvSpPr/>
          <p:nvPr/>
        </p:nvSpPr>
        <p:spPr>
          <a:xfrm>
            <a:off x="1201065" y="2214562"/>
            <a:ext cx="21506374" cy="1"/>
          </a:xfrm>
          <a:prstGeom prst="line">
            <a:avLst/>
          </a:prstGeom>
          <a:ln w="12700">
            <a:solidFill>
              <a:srgbClr val="253957"/>
            </a:solidFill>
            <a:miter lim="400000"/>
          </a:ln>
        </p:spPr>
        <p:txBody>
          <a:bodyPr lIns="71437" tIns="71437" rIns="71437" bIns="71437" anchor="ctr"/>
          <a:lstStyle/>
          <a:p>
            <a:pPr>
              <a:defRPr sz="3200"/>
            </a:pPr>
            <a:endParaRPr/>
          </a:p>
        </p:txBody>
      </p:sp>
      <p:sp>
        <p:nvSpPr>
          <p:cNvPr id="8" name="Название подразделения, лаборатории, факультета и т.д."/>
          <p:cNvSpPr txBox="1"/>
          <p:nvPr/>
        </p:nvSpPr>
        <p:spPr>
          <a:xfrm>
            <a:off x="11338744" y="942364"/>
            <a:ext cx="11366416" cy="513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spAutoFit/>
          </a:bodyPr>
          <a:lstStyle>
            <a:lvl1pPr algn="r">
              <a:defRPr sz="2400">
                <a:solidFill>
                  <a:srgbClr val="253957"/>
                </a:solidFill>
                <a:latin typeface="+mn-lt"/>
                <a:ea typeface="+mn-ea"/>
                <a:cs typeface="+mn-cs"/>
                <a:sym typeface="Arial Narrow"/>
              </a:defRPr>
            </a:lvl1pPr>
          </a:lstStyle>
          <a:p>
            <a:r>
              <a:rPr lang="en-US" dirty="0"/>
              <a:t>International Business and Management</a:t>
            </a:r>
          </a:p>
        </p:txBody>
      </p:sp>
      <p:pic>
        <p:nvPicPr>
          <p:cNvPr id="9" name="Изображение" descr="Изображение"/>
          <p:cNvPicPr>
            <a:picLocks noChangeAspect="1"/>
          </p:cNvPicPr>
          <p:nvPr/>
        </p:nvPicPr>
        <p:blipFill>
          <a:blip r:embed="rId2"/>
          <a:stretch>
            <a:fillRect/>
          </a:stretch>
        </p:blipFill>
        <p:spPr>
          <a:xfrm>
            <a:off x="1211199" y="620465"/>
            <a:ext cx="1214985" cy="1214985"/>
          </a:xfrm>
          <a:prstGeom prst="rect">
            <a:avLst/>
          </a:prstGeom>
          <a:ln w="12700">
            <a:miter lim="400000"/>
          </a:ln>
        </p:spPr>
      </p:pic>
      <p:sp>
        <p:nvSpPr>
          <p:cNvPr id="14"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a:extLst>
              <a:ext uri="{FF2B5EF4-FFF2-40B4-BE49-F238E27FC236}">
                <a16:creationId xmlns:a16="http://schemas.microsoft.com/office/drawing/2014/main" id="{078F5073-D2DF-4B10-9B90-2A95C01ED17D}"/>
              </a:ext>
            </a:extLst>
          </p:cNvPr>
          <p:cNvSpPr txBox="1"/>
          <p:nvPr/>
        </p:nvSpPr>
        <p:spPr>
          <a:xfrm>
            <a:off x="1217830" y="4922041"/>
            <a:ext cx="21489609" cy="6729023"/>
          </a:xfrm>
          <a:prstGeom prst="rect">
            <a:avLst/>
          </a:prstGeom>
          <a:ln w="12700">
            <a:miter lim="400000"/>
          </a:ln>
          <a:extLst>
            <a:ext uri="{C572A759-6A51-4108-AA02-DFA0A04FC94B}">
              <ma14:wrappingTextBoxFlag xmlns:mc="http://schemas.openxmlformats.org/markup-compatibility/2006" xmlns:a14="http://schemas.microsoft.com/office/drawing/2010/main" xmlns:ma14="http://schemas.microsoft.com/office/mac/drawingml/2011/main" xmlns="" val="1"/>
            </a:ext>
          </a:extLst>
        </p:spPr>
        <p:txBody>
          <a:bodyPr lIns="50800" tIns="50800" rIns="50800" bIns="50800"/>
          <a:lstStyle/>
          <a:p>
            <a:pPr lvl="1" indent="0">
              <a:lnSpc>
                <a:spcPct val="150000"/>
              </a:lnSpc>
              <a:spcBef>
                <a:spcPts val="2000"/>
              </a:spcBef>
              <a:buSzPct val="100000"/>
              <a:defRPr sz="2100">
                <a:solidFill>
                  <a:srgbClr val="253957"/>
                </a:solidFill>
                <a:latin typeface="+mn-lt"/>
                <a:ea typeface="+mn-ea"/>
                <a:cs typeface="+mn-cs"/>
                <a:sym typeface="Arial Narrow"/>
              </a:defRPr>
            </a:pPr>
            <a:r>
              <a:rPr lang="en-US" sz="4800" b="1" dirty="0">
                <a:latin typeface="Arial Narrow" charset="0"/>
                <a:ea typeface="Arial Narrow" charset="0"/>
                <a:cs typeface="Arial Narrow" charset="0"/>
              </a:rPr>
              <a:t>The LDA algorithm</a:t>
            </a:r>
            <a:endParaRPr lang="en-US" sz="4800" dirty="0">
              <a:latin typeface="Arial Narrow" charset="0"/>
              <a:ea typeface="Arial Narrow" charset="0"/>
              <a:cs typeface="Arial Narrow" charset="0"/>
            </a:endParaRPr>
          </a:p>
          <a:p>
            <a:pPr marL="571500" lvl="1" indent="-571500" algn="just">
              <a:lnSpc>
                <a:spcPct val="150000"/>
              </a:lnSpc>
              <a:spcBef>
                <a:spcPts val="2000"/>
              </a:spcBef>
              <a:buSzPct val="100000"/>
              <a:buFont typeface="Arial" panose="020B0604020202020204" pitchFamily="34" charset="0"/>
              <a:buChar char="•"/>
              <a:defRPr sz="2100">
                <a:solidFill>
                  <a:srgbClr val="253957"/>
                </a:solidFill>
                <a:latin typeface="+mn-lt"/>
                <a:ea typeface="+mn-ea"/>
                <a:cs typeface="+mn-cs"/>
                <a:sym typeface="Arial Narrow"/>
              </a:defRPr>
            </a:pPr>
            <a:r>
              <a:rPr lang="en-US" sz="4000" dirty="0">
                <a:latin typeface="Arial Narrow" charset="0"/>
                <a:ea typeface="Arial Narrow" charset="0"/>
                <a:cs typeface="Arial Narrow" charset="0"/>
              </a:rPr>
              <a:t>Python libraries: nltk – for preprocessing, genism – for the LDA model construction;</a:t>
            </a:r>
          </a:p>
          <a:p>
            <a:pPr marL="571500" lvl="1" indent="-571500" algn="just">
              <a:lnSpc>
                <a:spcPct val="150000"/>
              </a:lnSpc>
              <a:spcBef>
                <a:spcPts val="2000"/>
              </a:spcBef>
              <a:buSzPct val="100000"/>
              <a:buFont typeface="Arial" panose="020B0604020202020204" pitchFamily="34" charset="0"/>
              <a:buChar char="•"/>
              <a:defRPr sz="2100">
                <a:solidFill>
                  <a:srgbClr val="253957"/>
                </a:solidFill>
                <a:latin typeface="+mn-lt"/>
                <a:ea typeface="+mn-ea"/>
                <a:cs typeface="+mn-cs"/>
                <a:sym typeface="Arial Narrow"/>
              </a:defRPr>
            </a:pPr>
            <a:r>
              <a:rPr lang="en-US" sz="4000" dirty="0">
                <a:latin typeface="Arial Narrow" charset="0"/>
                <a:ea typeface="Arial Narrow" charset="0"/>
                <a:cs typeface="Arial Narrow" charset="0"/>
              </a:rPr>
              <a:t>Reviews on each attraction concatenated into one text (i.e. document), 975 documents in total;</a:t>
            </a:r>
          </a:p>
          <a:p>
            <a:pPr marL="571500" lvl="1" indent="-571500" algn="just">
              <a:lnSpc>
                <a:spcPct val="150000"/>
              </a:lnSpc>
              <a:spcBef>
                <a:spcPts val="2000"/>
              </a:spcBef>
              <a:buSzPct val="100000"/>
              <a:buFont typeface="Arial" panose="020B0604020202020204" pitchFamily="34" charset="0"/>
              <a:buChar char="•"/>
              <a:defRPr sz="2100">
                <a:solidFill>
                  <a:srgbClr val="253957"/>
                </a:solidFill>
                <a:latin typeface="+mn-lt"/>
                <a:ea typeface="+mn-ea"/>
                <a:cs typeface="+mn-cs"/>
                <a:sym typeface="Arial Narrow"/>
              </a:defRPr>
            </a:pPr>
            <a:r>
              <a:rPr lang="en-US" sz="4000" dirty="0">
                <a:latin typeface="Arial Narrow" charset="0"/>
                <a:ea typeface="Arial Narrow" charset="0"/>
                <a:cs typeface="Arial Narrow" charset="0"/>
              </a:rPr>
              <a:t>Preprocessing: elimination of stop-words, lemmatisation, elimination of lemmas used in less than 10 documents, representing each document as a bag of words (BoW);</a:t>
            </a:r>
          </a:p>
          <a:p>
            <a:pPr marL="571500" lvl="1" indent="-571500" algn="just">
              <a:lnSpc>
                <a:spcPct val="150000"/>
              </a:lnSpc>
              <a:spcBef>
                <a:spcPts val="2000"/>
              </a:spcBef>
              <a:buSzPct val="100000"/>
              <a:buFont typeface="Arial" panose="020B0604020202020204" pitchFamily="34" charset="0"/>
              <a:buChar char="•"/>
              <a:defRPr sz="2100">
                <a:solidFill>
                  <a:srgbClr val="253957"/>
                </a:solidFill>
                <a:latin typeface="+mn-lt"/>
                <a:ea typeface="+mn-ea"/>
                <a:cs typeface="+mn-cs"/>
                <a:sym typeface="Arial Narrow"/>
              </a:defRPr>
            </a:pPr>
            <a:r>
              <a:rPr lang="en-US" sz="4000" dirty="0">
                <a:latin typeface="Arial Narrow" charset="0"/>
                <a:ea typeface="Arial Narrow" charset="0"/>
                <a:cs typeface="Arial Narrow" charset="0"/>
              </a:rPr>
              <a:t>Coherence scores (CS) used to reveal the optimal number of topics.</a:t>
            </a:r>
          </a:p>
          <a:p>
            <a:pPr marL="571500" lvl="1" indent="-571500" algn="just">
              <a:lnSpc>
                <a:spcPct val="150000"/>
              </a:lnSpc>
              <a:spcBef>
                <a:spcPts val="2000"/>
              </a:spcBef>
              <a:buSzPct val="100000"/>
              <a:buFont typeface="Arial" panose="020B0604020202020204" pitchFamily="34" charset="0"/>
              <a:buChar char="•"/>
              <a:defRPr sz="2100">
                <a:solidFill>
                  <a:srgbClr val="253957"/>
                </a:solidFill>
                <a:latin typeface="+mn-lt"/>
                <a:ea typeface="+mn-ea"/>
                <a:cs typeface="+mn-cs"/>
                <a:sym typeface="Arial Narrow"/>
              </a:defRPr>
            </a:pPr>
            <a:endParaRPr lang="en-US" sz="4000" dirty="0">
              <a:latin typeface="Arial Narrow" charset="0"/>
              <a:ea typeface="Arial Narrow" charset="0"/>
              <a:cs typeface="Arial Narrow" charset="0"/>
            </a:endParaRPr>
          </a:p>
          <a:p>
            <a:pPr marL="457200" lvl="1" indent="-457200" algn="just">
              <a:lnSpc>
                <a:spcPct val="150000"/>
              </a:lnSpc>
              <a:spcBef>
                <a:spcPts val="2000"/>
              </a:spcBef>
              <a:buSzPct val="100000"/>
              <a:buFont typeface="Arial" panose="020B0604020202020204" pitchFamily="34" charset="0"/>
              <a:buChar char="•"/>
              <a:defRPr sz="2100">
                <a:solidFill>
                  <a:srgbClr val="253957"/>
                </a:solidFill>
                <a:latin typeface="+mn-lt"/>
                <a:ea typeface="+mn-ea"/>
                <a:cs typeface="+mn-cs"/>
                <a:sym typeface="Arial Narrow"/>
              </a:defRPr>
            </a:pPr>
            <a:endParaRPr lang="en-US" sz="2800" dirty="0">
              <a:latin typeface="Arial Narrow" charset="0"/>
              <a:ea typeface="Arial Narrow" charset="0"/>
              <a:cs typeface="Arial Narrow" charset="0"/>
            </a:endParaRPr>
          </a:p>
          <a:p>
            <a:pPr lvl="1" indent="0" algn="just">
              <a:lnSpc>
                <a:spcPct val="150000"/>
              </a:lnSpc>
              <a:spcBef>
                <a:spcPts val="2000"/>
              </a:spcBef>
              <a:buSzPct val="100000"/>
              <a:defRPr sz="2100">
                <a:solidFill>
                  <a:srgbClr val="253957"/>
                </a:solidFill>
                <a:latin typeface="+mn-lt"/>
                <a:ea typeface="+mn-ea"/>
                <a:cs typeface="+mn-cs"/>
                <a:sym typeface="Arial Narrow"/>
              </a:defRPr>
            </a:pPr>
            <a:endParaRPr lang="en-US" sz="2800" dirty="0">
              <a:latin typeface="Arial Narrow" charset="0"/>
              <a:ea typeface="Arial Narrow" charset="0"/>
              <a:cs typeface="Arial Narrow" charset="0"/>
            </a:endParaRPr>
          </a:p>
        </p:txBody>
      </p:sp>
      <p:sp>
        <p:nvSpPr>
          <p:cNvPr id="10" name="Прямоугольник 14">
            <a:extLst>
              <a:ext uri="{FF2B5EF4-FFF2-40B4-BE49-F238E27FC236}">
                <a16:creationId xmlns:a16="http://schemas.microsoft.com/office/drawing/2014/main" id="{73C1C658-ACE5-1E4F-A72A-87DEEC42E74C}"/>
              </a:ext>
            </a:extLst>
          </p:cNvPr>
          <p:cNvSpPr/>
          <p:nvPr/>
        </p:nvSpPr>
        <p:spPr>
          <a:xfrm>
            <a:off x="14296292" y="12773634"/>
            <a:ext cx="8408868" cy="523220"/>
          </a:xfrm>
          <a:prstGeom prst="rect">
            <a:avLst/>
          </a:prstGeom>
        </p:spPr>
        <p:txBody>
          <a:bodyPr wrap="square">
            <a:spAutoFit/>
          </a:bodyPr>
          <a:lstStyle/>
          <a:p>
            <a:pPr algn="r"/>
            <a:r>
              <a:rPr lang="en-US" sz="2800" dirty="0">
                <a:solidFill>
                  <a:schemeClr val="accent1">
                    <a:lumMod val="50000"/>
                  </a:schemeClr>
                </a:solidFill>
                <a:latin typeface="Arial Narrow" charset="0"/>
                <a:ea typeface="Arial Narrow" charset="0"/>
                <a:cs typeface="Arial Narrow" charset="0"/>
              </a:rPr>
              <a:t>(Guo et al., 2016; </a:t>
            </a:r>
            <a:r>
              <a:rPr lang="en-GB" sz="2800" dirty="0" err="1">
                <a:solidFill>
                  <a:srgbClr val="002060"/>
                </a:solidFill>
                <a:latin typeface="+mn-lt"/>
              </a:rPr>
              <a:t>Röder</a:t>
            </a:r>
            <a:r>
              <a:rPr lang="en-GB" sz="2800" dirty="0">
                <a:solidFill>
                  <a:srgbClr val="002060"/>
                </a:solidFill>
                <a:latin typeface="+mn-lt"/>
              </a:rPr>
              <a:t> et al.,2015</a:t>
            </a:r>
            <a:r>
              <a:rPr lang="en-US" sz="2800" dirty="0">
                <a:solidFill>
                  <a:schemeClr val="accent1">
                    <a:lumMod val="50000"/>
                  </a:schemeClr>
                </a:solidFill>
                <a:latin typeface="Arial Narrow" charset="0"/>
                <a:ea typeface="Arial Narrow" charset="0"/>
                <a:cs typeface="Arial Narrow" charset="0"/>
              </a:rPr>
              <a:t>) </a:t>
            </a:r>
            <a:endParaRPr lang="ru-RU" sz="2800" dirty="0">
              <a:solidFill>
                <a:schemeClr val="accent1">
                  <a:lumMod val="50000"/>
                </a:schemeClr>
              </a:solidFill>
            </a:endParaRPr>
          </a:p>
        </p:txBody>
      </p:sp>
    </p:spTree>
    <p:extLst>
      <p:ext uri="{BB962C8B-B14F-4D97-AF65-F5344CB8AC3E}">
        <p14:creationId xmlns:p14="http://schemas.microsoft.com/office/powerpoint/2010/main" val="1014356174"/>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Очень крутой заголовок…"/>
          <p:cNvSpPr txBox="1"/>
          <p:nvPr/>
        </p:nvSpPr>
        <p:spPr>
          <a:xfrm>
            <a:off x="1209449" y="2972786"/>
            <a:ext cx="21489608" cy="231322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lgn="l">
              <a:defRPr sz="5000" b="1" cap="all">
                <a:solidFill>
                  <a:srgbClr val="253957"/>
                </a:solidFill>
                <a:latin typeface="+mn-lt"/>
                <a:ea typeface="+mn-ea"/>
                <a:cs typeface="+mn-cs"/>
                <a:sym typeface="Arial Narrow"/>
              </a:defRPr>
            </a:pPr>
            <a:r>
              <a:rPr lang="en-US" sz="7000" b="1" dirty="0">
                <a:latin typeface="Arial Narrow" charset="0"/>
                <a:ea typeface="Arial Narrow" charset="0"/>
                <a:cs typeface="Arial Narrow" charset="0"/>
              </a:rPr>
              <a:t>Description of the results</a:t>
            </a:r>
          </a:p>
        </p:txBody>
      </p:sp>
      <p:sp>
        <p:nvSpPr>
          <p:cNvPr id="89" name="Линия"/>
          <p:cNvSpPr/>
          <p:nvPr/>
        </p:nvSpPr>
        <p:spPr>
          <a:xfrm>
            <a:off x="1201065" y="2214562"/>
            <a:ext cx="21506374" cy="1"/>
          </a:xfrm>
          <a:prstGeom prst="line">
            <a:avLst/>
          </a:prstGeom>
          <a:ln w="12700">
            <a:solidFill>
              <a:srgbClr val="253957"/>
            </a:solidFill>
            <a:miter lim="400000"/>
          </a:ln>
        </p:spPr>
        <p:txBody>
          <a:bodyPr lIns="71437" tIns="71437" rIns="71437" bIns="71437" anchor="ctr"/>
          <a:lstStyle/>
          <a:p>
            <a:pPr>
              <a:defRPr sz="3200"/>
            </a:pPr>
            <a:endParaRPr/>
          </a:p>
        </p:txBody>
      </p:sp>
      <p:sp>
        <p:nvSpPr>
          <p:cNvPr id="8" name="Название подразделения, лаборатории, факультета и т.д."/>
          <p:cNvSpPr txBox="1"/>
          <p:nvPr/>
        </p:nvSpPr>
        <p:spPr>
          <a:xfrm>
            <a:off x="11338744" y="942364"/>
            <a:ext cx="11366416" cy="513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spAutoFit/>
          </a:bodyPr>
          <a:lstStyle>
            <a:lvl1pPr algn="r">
              <a:defRPr sz="2400">
                <a:solidFill>
                  <a:srgbClr val="253957"/>
                </a:solidFill>
                <a:latin typeface="+mn-lt"/>
                <a:ea typeface="+mn-ea"/>
                <a:cs typeface="+mn-cs"/>
                <a:sym typeface="Arial Narrow"/>
              </a:defRPr>
            </a:lvl1pPr>
          </a:lstStyle>
          <a:p>
            <a:r>
              <a:rPr lang="en-US" dirty="0"/>
              <a:t>International Business and Management</a:t>
            </a:r>
          </a:p>
        </p:txBody>
      </p:sp>
      <p:pic>
        <p:nvPicPr>
          <p:cNvPr id="9" name="Изображение" descr="Изображение"/>
          <p:cNvPicPr>
            <a:picLocks noChangeAspect="1"/>
          </p:cNvPicPr>
          <p:nvPr/>
        </p:nvPicPr>
        <p:blipFill>
          <a:blip r:embed="rId2"/>
          <a:stretch>
            <a:fillRect/>
          </a:stretch>
        </p:blipFill>
        <p:spPr>
          <a:xfrm>
            <a:off x="1211199" y="620465"/>
            <a:ext cx="1214985" cy="1214985"/>
          </a:xfrm>
          <a:prstGeom prst="rect">
            <a:avLst/>
          </a:prstGeom>
          <a:ln w="12700">
            <a:miter lim="400000"/>
          </a:ln>
        </p:spPr>
      </p:pic>
      <p:sp>
        <p:nvSpPr>
          <p:cNvPr id="7"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a:extLst>
              <a:ext uri="{FF2B5EF4-FFF2-40B4-BE49-F238E27FC236}">
                <a16:creationId xmlns:a16="http://schemas.microsoft.com/office/drawing/2014/main" id="{87EC120A-C445-3D46-93B0-2B36D5269988}"/>
              </a:ext>
            </a:extLst>
          </p:cNvPr>
          <p:cNvSpPr txBox="1"/>
          <p:nvPr/>
        </p:nvSpPr>
        <p:spPr>
          <a:xfrm>
            <a:off x="1209447" y="5286012"/>
            <a:ext cx="21489609" cy="6729023"/>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lstStyle/>
          <a:p>
            <a:pPr lvl="1" indent="0">
              <a:lnSpc>
                <a:spcPct val="150000"/>
              </a:lnSpc>
              <a:spcBef>
                <a:spcPts val="2000"/>
              </a:spcBef>
              <a:buSzPct val="100000"/>
              <a:defRPr sz="2100">
                <a:solidFill>
                  <a:srgbClr val="253957"/>
                </a:solidFill>
                <a:latin typeface="+mn-lt"/>
                <a:ea typeface="+mn-ea"/>
                <a:cs typeface="+mn-cs"/>
                <a:sym typeface="Arial Narrow"/>
              </a:defRPr>
            </a:pPr>
            <a:r>
              <a:rPr lang="en-US" sz="4800" b="1" dirty="0">
                <a:latin typeface="Arial Narrow" charset="0"/>
                <a:ea typeface="Arial Narrow" charset="0"/>
                <a:cs typeface="Arial Narrow" charset="0"/>
              </a:rPr>
              <a:t>Matrix Factorisation Algorithms</a:t>
            </a:r>
          </a:p>
        </p:txBody>
      </p:sp>
      <p:graphicFrame>
        <p:nvGraphicFramePr>
          <p:cNvPr id="10" name="Таблица 2">
            <a:extLst>
              <a:ext uri="{FF2B5EF4-FFF2-40B4-BE49-F238E27FC236}">
                <a16:creationId xmlns:a16="http://schemas.microsoft.com/office/drawing/2014/main" id="{067D3EE3-1538-4B40-9B43-C75B9FB92B4A}"/>
              </a:ext>
            </a:extLst>
          </p:cNvPr>
          <p:cNvGraphicFramePr>
            <a:graphicFrameLocks noGrp="1"/>
          </p:cNvGraphicFramePr>
          <p:nvPr>
            <p:extLst>
              <p:ext uri="{D42A27DB-BD31-4B8C-83A1-F6EECF244321}">
                <p14:modId xmlns:p14="http://schemas.microsoft.com/office/powerpoint/2010/main" val="1104554077"/>
              </p:ext>
            </p:extLst>
          </p:nvPr>
        </p:nvGraphicFramePr>
        <p:xfrm>
          <a:off x="1213478" y="6858000"/>
          <a:ext cx="21493961" cy="5104625"/>
        </p:xfrm>
        <a:graphic>
          <a:graphicData uri="http://schemas.openxmlformats.org/drawingml/2006/table">
            <a:tbl>
              <a:tblPr firstRow="1" bandRow="1">
                <a:tableStyleId>{5940675A-B579-460E-94D1-54222C63F5DA}</a:tableStyleId>
              </a:tblPr>
              <a:tblGrid>
                <a:gridCol w="2868431">
                  <a:extLst>
                    <a:ext uri="{9D8B030D-6E8A-4147-A177-3AD203B41FA5}">
                      <a16:colId xmlns:a16="http://schemas.microsoft.com/office/drawing/2014/main" val="1262245665"/>
                    </a:ext>
                  </a:extLst>
                </a:gridCol>
                <a:gridCol w="6208510">
                  <a:extLst>
                    <a:ext uri="{9D8B030D-6E8A-4147-A177-3AD203B41FA5}">
                      <a16:colId xmlns:a16="http://schemas.microsoft.com/office/drawing/2014/main" val="3440043240"/>
                    </a:ext>
                  </a:extLst>
                </a:gridCol>
                <a:gridCol w="6208510">
                  <a:extLst>
                    <a:ext uri="{9D8B030D-6E8A-4147-A177-3AD203B41FA5}">
                      <a16:colId xmlns:a16="http://schemas.microsoft.com/office/drawing/2014/main" val="1769817060"/>
                    </a:ext>
                  </a:extLst>
                </a:gridCol>
                <a:gridCol w="6208510">
                  <a:extLst>
                    <a:ext uri="{9D8B030D-6E8A-4147-A177-3AD203B41FA5}">
                      <a16:colId xmlns:a16="http://schemas.microsoft.com/office/drawing/2014/main" val="1805696530"/>
                    </a:ext>
                  </a:extLst>
                </a:gridCol>
              </a:tblGrid>
              <a:tr h="931985">
                <a:tc>
                  <a:txBody>
                    <a:bodyPr/>
                    <a:lstStyle/>
                    <a:p>
                      <a:endParaRPr lang="ru-RU" sz="4000" dirty="0">
                        <a:solidFill>
                          <a:schemeClr val="accent1">
                            <a:lumMod val="50000"/>
                          </a:schemeClr>
                        </a:solidFill>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4000" b="1" dirty="0">
                          <a:solidFill>
                            <a:schemeClr val="accent1">
                              <a:lumMod val="50000"/>
                            </a:schemeClr>
                          </a:solidFill>
                        </a:rPr>
                        <a:t>FunkSVD</a:t>
                      </a:r>
                      <a:endParaRPr lang="ru-RU" sz="4000" b="1" dirty="0">
                        <a:solidFill>
                          <a:schemeClr val="accent1">
                            <a:lumMod val="50000"/>
                          </a:schemeClr>
                        </a:solidFill>
                      </a:endParaRPr>
                    </a:p>
                  </a:txBody>
                  <a:tcPr anchor="ctr">
                    <a:lnL w="127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r>
                        <a:rPr lang="en-US" sz="4000" b="1" dirty="0">
                          <a:solidFill>
                            <a:schemeClr val="accent1">
                              <a:lumMod val="50000"/>
                            </a:schemeClr>
                          </a:solidFill>
                        </a:rPr>
                        <a:t>SVD++</a:t>
                      </a:r>
                      <a:endParaRPr lang="ru-RU" sz="4000" b="1" dirty="0">
                        <a:solidFill>
                          <a:schemeClr val="accent1">
                            <a:lumMod val="50000"/>
                          </a:schemeClr>
                        </a:solidFill>
                      </a:endParaRPr>
                    </a:p>
                  </a:txBody>
                  <a:tcPr anchor="ctr">
                    <a:solidFill>
                      <a:schemeClr val="accent1">
                        <a:lumMod val="20000"/>
                        <a:lumOff val="80000"/>
                      </a:schemeClr>
                    </a:solidFill>
                  </a:tcPr>
                </a:tc>
                <a:tc>
                  <a:txBody>
                    <a:bodyPr/>
                    <a:lstStyle/>
                    <a:p>
                      <a:r>
                        <a:rPr lang="en-US" sz="4000" b="1" dirty="0">
                          <a:solidFill>
                            <a:schemeClr val="accent1">
                              <a:lumMod val="50000"/>
                            </a:schemeClr>
                          </a:solidFill>
                        </a:rPr>
                        <a:t>NMF</a:t>
                      </a:r>
                      <a:endParaRPr lang="ru-RU" sz="4000" b="1" dirty="0">
                        <a:solidFill>
                          <a:schemeClr val="accent1">
                            <a:lumMod val="50000"/>
                          </a:schemeClr>
                        </a:solidFill>
                      </a:endParaRPr>
                    </a:p>
                  </a:txBody>
                  <a:tcPr anchor="ctr">
                    <a:solidFill>
                      <a:schemeClr val="accent1">
                        <a:lumMod val="20000"/>
                        <a:lumOff val="80000"/>
                      </a:schemeClr>
                    </a:solidFill>
                  </a:tcPr>
                </a:tc>
                <a:extLst>
                  <a:ext uri="{0D108BD9-81ED-4DB2-BD59-A6C34878D82A}">
                    <a16:rowId xmlns:a16="http://schemas.microsoft.com/office/drawing/2014/main" val="4269461424"/>
                  </a:ext>
                </a:extLst>
              </a:tr>
              <a:tr h="954000">
                <a:tc>
                  <a:txBody>
                    <a:bodyPr/>
                    <a:lstStyle/>
                    <a:p>
                      <a:r>
                        <a:rPr lang="en-US" sz="4000" dirty="0">
                          <a:solidFill>
                            <a:schemeClr val="accent1">
                              <a:lumMod val="50000"/>
                            </a:schemeClr>
                          </a:solidFill>
                        </a:rPr>
                        <a:t>MAE</a:t>
                      </a:r>
                      <a:endParaRPr lang="ru-RU" sz="4000" dirty="0">
                        <a:solidFill>
                          <a:schemeClr val="accent1">
                            <a:lumMod val="50000"/>
                          </a:schemeClr>
                        </a:solidFill>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4000" b="1" dirty="0">
                          <a:solidFill>
                            <a:schemeClr val="accent1">
                              <a:lumMod val="50000"/>
                            </a:schemeClr>
                          </a:solidFill>
                        </a:rPr>
                        <a:t>0.688</a:t>
                      </a:r>
                      <a:endParaRPr lang="ru-RU" sz="4000" b="1" dirty="0">
                        <a:solidFill>
                          <a:schemeClr val="accent1">
                            <a:lumMod val="50000"/>
                          </a:schemeClr>
                        </a:solidFill>
                      </a:endParaRPr>
                    </a:p>
                  </a:txBody>
                  <a:tcPr anchor="ctr"/>
                </a:tc>
                <a:tc>
                  <a:txBody>
                    <a:bodyPr/>
                    <a:lstStyle/>
                    <a:p>
                      <a:r>
                        <a:rPr lang="ru-RU" sz="4000" dirty="0">
                          <a:solidFill>
                            <a:schemeClr val="accent1">
                              <a:lumMod val="50000"/>
                            </a:schemeClr>
                          </a:solidFill>
                        </a:rPr>
                        <a:t>0</a:t>
                      </a:r>
                      <a:r>
                        <a:rPr lang="en-US" sz="4000" dirty="0">
                          <a:solidFill>
                            <a:schemeClr val="accent1">
                              <a:lumMod val="50000"/>
                            </a:schemeClr>
                          </a:solidFill>
                        </a:rPr>
                        <a:t>.699</a:t>
                      </a:r>
                      <a:endParaRPr lang="ru-RU" sz="4000" dirty="0">
                        <a:solidFill>
                          <a:schemeClr val="accent1">
                            <a:lumMod val="50000"/>
                          </a:schemeClr>
                        </a:solidFill>
                      </a:endParaRPr>
                    </a:p>
                  </a:txBody>
                  <a:tcPr anchor="ctr"/>
                </a:tc>
                <a:tc>
                  <a:txBody>
                    <a:bodyPr/>
                    <a:lstStyle/>
                    <a:p>
                      <a:r>
                        <a:rPr lang="en-US" sz="4000" dirty="0">
                          <a:solidFill>
                            <a:schemeClr val="accent1">
                              <a:lumMod val="50000"/>
                            </a:schemeClr>
                          </a:solidFill>
                        </a:rPr>
                        <a:t>0.862</a:t>
                      </a:r>
                      <a:endParaRPr lang="ru-RU" sz="4000" dirty="0">
                        <a:solidFill>
                          <a:schemeClr val="accent1">
                            <a:lumMod val="50000"/>
                          </a:schemeClr>
                        </a:solidFill>
                      </a:endParaRPr>
                    </a:p>
                  </a:txBody>
                  <a:tcPr anchor="ctr"/>
                </a:tc>
                <a:extLst>
                  <a:ext uri="{0D108BD9-81ED-4DB2-BD59-A6C34878D82A}">
                    <a16:rowId xmlns:a16="http://schemas.microsoft.com/office/drawing/2014/main" val="3462111883"/>
                  </a:ext>
                </a:extLst>
              </a:tr>
              <a:tr h="954000">
                <a:tc>
                  <a:txBody>
                    <a:bodyPr/>
                    <a:lstStyle/>
                    <a:p>
                      <a:r>
                        <a:rPr lang="en-US" sz="4000" dirty="0">
                          <a:solidFill>
                            <a:schemeClr val="accent1">
                              <a:lumMod val="50000"/>
                            </a:schemeClr>
                          </a:solidFill>
                        </a:rPr>
                        <a:t>Factors</a:t>
                      </a:r>
                      <a:endParaRPr lang="ru-RU" sz="4000" dirty="0">
                        <a:solidFill>
                          <a:schemeClr val="accent1">
                            <a:lumMod val="50000"/>
                          </a:schemeClr>
                        </a:solidFill>
                      </a:endParaRPr>
                    </a:p>
                  </a:txBody>
                  <a:tcPr anchor="ctr">
                    <a:lnT w="12700" cap="flat" cmpd="sng" algn="ctr">
                      <a:solidFill>
                        <a:schemeClr val="tx1"/>
                      </a:solidFill>
                      <a:prstDash val="solid"/>
                      <a:round/>
                      <a:headEnd type="none" w="med" len="med"/>
                      <a:tailEnd type="none" w="med" len="med"/>
                    </a:lnT>
                  </a:tcPr>
                </a:tc>
                <a:tc>
                  <a:txBody>
                    <a:bodyPr/>
                    <a:lstStyle/>
                    <a:p>
                      <a:r>
                        <a:rPr lang="en-US" sz="4000" dirty="0">
                          <a:solidFill>
                            <a:schemeClr val="accent1">
                              <a:lumMod val="50000"/>
                            </a:schemeClr>
                          </a:solidFill>
                        </a:rPr>
                        <a:t>7</a:t>
                      </a:r>
                      <a:endParaRPr lang="ru-RU" sz="4000" dirty="0">
                        <a:solidFill>
                          <a:schemeClr val="accent1">
                            <a:lumMod val="50000"/>
                          </a:schemeClr>
                        </a:solidFill>
                      </a:endParaRPr>
                    </a:p>
                  </a:txBody>
                  <a:tcPr anchor="ctr"/>
                </a:tc>
                <a:tc>
                  <a:txBody>
                    <a:bodyPr/>
                    <a:lstStyle/>
                    <a:p>
                      <a:r>
                        <a:rPr lang="en-US" sz="4000" dirty="0">
                          <a:solidFill>
                            <a:schemeClr val="accent1">
                              <a:lumMod val="50000"/>
                            </a:schemeClr>
                          </a:solidFill>
                        </a:rPr>
                        <a:t>3</a:t>
                      </a:r>
                      <a:endParaRPr lang="ru-RU" sz="4000" dirty="0">
                        <a:solidFill>
                          <a:schemeClr val="accent1">
                            <a:lumMod val="50000"/>
                          </a:schemeClr>
                        </a:solidFill>
                      </a:endParaRPr>
                    </a:p>
                  </a:txBody>
                  <a:tcPr anchor="ctr"/>
                </a:tc>
                <a:tc>
                  <a:txBody>
                    <a:bodyPr/>
                    <a:lstStyle/>
                    <a:p>
                      <a:r>
                        <a:rPr lang="en-US" sz="4000" dirty="0">
                          <a:solidFill>
                            <a:schemeClr val="accent1">
                              <a:lumMod val="50000"/>
                            </a:schemeClr>
                          </a:solidFill>
                        </a:rPr>
                        <a:t>2</a:t>
                      </a:r>
                      <a:endParaRPr lang="ru-RU" sz="4000" dirty="0">
                        <a:solidFill>
                          <a:schemeClr val="accent1">
                            <a:lumMod val="50000"/>
                          </a:schemeClr>
                        </a:solidFill>
                      </a:endParaRPr>
                    </a:p>
                  </a:txBody>
                  <a:tcPr anchor="ctr"/>
                </a:tc>
                <a:extLst>
                  <a:ext uri="{0D108BD9-81ED-4DB2-BD59-A6C34878D82A}">
                    <a16:rowId xmlns:a16="http://schemas.microsoft.com/office/drawing/2014/main" val="3838312613"/>
                  </a:ext>
                </a:extLst>
              </a:tr>
              <a:tr h="954000">
                <a:tc>
                  <a:txBody>
                    <a:bodyPr/>
                    <a:lstStyle/>
                    <a:p>
                      <a:r>
                        <a:rPr lang="en-US" sz="4000" dirty="0">
                          <a:solidFill>
                            <a:schemeClr val="accent1">
                              <a:lumMod val="50000"/>
                            </a:schemeClr>
                          </a:solidFill>
                        </a:rPr>
                        <a:t>Learning rate</a:t>
                      </a:r>
                      <a:endParaRPr lang="ru-RU" sz="4000" dirty="0">
                        <a:solidFill>
                          <a:schemeClr val="accent1">
                            <a:lumMod val="50000"/>
                          </a:schemeClr>
                        </a:solidFill>
                      </a:endParaRPr>
                    </a:p>
                  </a:txBody>
                  <a:tcPr anchor="ctr"/>
                </a:tc>
                <a:tc>
                  <a:txBody>
                    <a:bodyPr/>
                    <a:lstStyle/>
                    <a:p>
                      <a:r>
                        <a:rPr lang="en-US" sz="4000" dirty="0">
                          <a:solidFill>
                            <a:schemeClr val="accent1">
                              <a:lumMod val="50000"/>
                            </a:schemeClr>
                          </a:solidFill>
                        </a:rPr>
                        <a:t>0.001</a:t>
                      </a:r>
                      <a:endParaRPr lang="ru-RU" sz="4000" dirty="0">
                        <a:solidFill>
                          <a:schemeClr val="accent1">
                            <a:lumMod val="50000"/>
                          </a:schemeClr>
                        </a:solidFill>
                      </a:endParaRPr>
                    </a:p>
                  </a:txBody>
                  <a:tcPr anchor="ctr"/>
                </a:tc>
                <a:tc>
                  <a:txBody>
                    <a:bodyPr/>
                    <a:lstStyle/>
                    <a:p>
                      <a:r>
                        <a:rPr lang="en-US" sz="4000" dirty="0">
                          <a:solidFill>
                            <a:schemeClr val="accent1">
                              <a:lumMod val="50000"/>
                            </a:schemeClr>
                          </a:solidFill>
                        </a:rPr>
                        <a:t>0.001</a:t>
                      </a:r>
                      <a:endParaRPr lang="ru-RU" sz="4000" dirty="0">
                        <a:solidFill>
                          <a:schemeClr val="accent1">
                            <a:lumMod val="50000"/>
                          </a:schemeClr>
                        </a:solidFill>
                      </a:endParaRPr>
                    </a:p>
                  </a:txBody>
                  <a:tcPr anchor="ctr"/>
                </a:tc>
                <a:tc>
                  <a:txBody>
                    <a:bodyPr/>
                    <a:lstStyle/>
                    <a:p>
                      <a:r>
                        <a:rPr lang="en-US" sz="4000" dirty="0">
                          <a:solidFill>
                            <a:schemeClr val="accent1">
                              <a:lumMod val="50000"/>
                            </a:schemeClr>
                          </a:solidFill>
                        </a:rPr>
                        <a:t>0.005</a:t>
                      </a:r>
                      <a:endParaRPr lang="ru-RU" sz="4000" dirty="0">
                        <a:solidFill>
                          <a:schemeClr val="accent1">
                            <a:lumMod val="50000"/>
                          </a:schemeClr>
                        </a:solidFill>
                      </a:endParaRPr>
                    </a:p>
                  </a:txBody>
                  <a:tcPr anchor="ctr"/>
                </a:tc>
                <a:extLst>
                  <a:ext uri="{0D108BD9-81ED-4DB2-BD59-A6C34878D82A}">
                    <a16:rowId xmlns:a16="http://schemas.microsoft.com/office/drawing/2014/main" val="684288361"/>
                  </a:ext>
                </a:extLst>
              </a:tr>
              <a:tr h="954000">
                <a:tc>
                  <a:txBody>
                    <a:bodyPr/>
                    <a:lstStyle/>
                    <a:p>
                      <a:r>
                        <a:rPr lang="en-US" sz="4000" dirty="0">
                          <a:solidFill>
                            <a:schemeClr val="accent1">
                              <a:lumMod val="50000"/>
                            </a:schemeClr>
                          </a:solidFill>
                        </a:rPr>
                        <a:t>Regularisation</a:t>
                      </a:r>
                      <a:endParaRPr lang="ru-RU" sz="4000" dirty="0">
                        <a:solidFill>
                          <a:schemeClr val="accent1">
                            <a:lumMod val="50000"/>
                          </a:schemeClr>
                        </a:solidFill>
                      </a:endParaRPr>
                    </a:p>
                  </a:txBody>
                  <a:tcPr anchor="ctr"/>
                </a:tc>
                <a:tc>
                  <a:txBody>
                    <a:bodyPr/>
                    <a:lstStyle/>
                    <a:p>
                      <a:r>
                        <a:rPr lang="en-US" sz="4000" dirty="0">
                          <a:solidFill>
                            <a:schemeClr val="accent1">
                              <a:lumMod val="50000"/>
                            </a:schemeClr>
                          </a:solidFill>
                        </a:rPr>
                        <a:t>0.005</a:t>
                      </a:r>
                      <a:endParaRPr lang="ru-RU" sz="4000" dirty="0">
                        <a:solidFill>
                          <a:schemeClr val="accent1">
                            <a:lumMod val="50000"/>
                          </a:schemeClr>
                        </a:solidFill>
                      </a:endParaRPr>
                    </a:p>
                  </a:txBody>
                  <a:tcPr anchor="ctr"/>
                </a:tc>
                <a:tc>
                  <a:txBody>
                    <a:bodyPr/>
                    <a:lstStyle/>
                    <a:p>
                      <a:r>
                        <a:rPr lang="en-US" sz="4000" dirty="0">
                          <a:solidFill>
                            <a:schemeClr val="accent1">
                              <a:lumMod val="50000"/>
                            </a:schemeClr>
                          </a:solidFill>
                        </a:rPr>
                        <a:t>0.005</a:t>
                      </a:r>
                      <a:endParaRPr lang="ru-RU" sz="4000" dirty="0">
                        <a:solidFill>
                          <a:schemeClr val="accent1">
                            <a:lumMod val="50000"/>
                          </a:schemeClr>
                        </a:solidFill>
                      </a:endParaRPr>
                    </a:p>
                  </a:txBody>
                  <a:tcPr anchor="ctr"/>
                </a:tc>
                <a:tc>
                  <a:txBody>
                    <a:bodyPr/>
                    <a:lstStyle/>
                    <a:p>
                      <a:r>
                        <a:rPr lang="en-US" sz="4000" dirty="0">
                          <a:solidFill>
                            <a:schemeClr val="accent1">
                              <a:lumMod val="50000"/>
                            </a:schemeClr>
                          </a:solidFill>
                        </a:rPr>
                        <a:t>0.06 for users &amp; items</a:t>
                      </a:r>
                    </a:p>
                    <a:p>
                      <a:r>
                        <a:rPr lang="en-US" sz="4000" dirty="0">
                          <a:solidFill>
                            <a:schemeClr val="accent1">
                              <a:lumMod val="50000"/>
                            </a:schemeClr>
                          </a:solidFill>
                        </a:rPr>
                        <a:t>0.02 for biases</a:t>
                      </a:r>
                      <a:endParaRPr lang="ru-RU" sz="4000" dirty="0">
                        <a:solidFill>
                          <a:schemeClr val="accent1">
                            <a:lumMod val="50000"/>
                          </a:schemeClr>
                        </a:solidFill>
                      </a:endParaRPr>
                    </a:p>
                  </a:txBody>
                  <a:tcPr anchor="ctr"/>
                </a:tc>
                <a:extLst>
                  <a:ext uri="{0D108BD9-81ED-4DB2-BD59-A6C34878D82A}">
                    <a16:rowId xmlns:a16="http://schemas.microsoft.com/office/drawing/2014/main" val="1239682090"/>
                  </a:ext>
                </a:extLst>
              </a:tr>
            </a:tbl>
          </a:graphicData>
        </a:graphic>
      </p:graphicFrame>
    </p:spTree>
    <p:extLst>
      <p:ext uri="{BB962C8B-B14F-4D97-AF65-F5344CB8AC3E}">
        <p14:creationId xmlns:p14="http://schemas.microsoft.com/office/powerpoint/2010/main" val="1256752732"/>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Очень крутой заголовок…"/>
          <p:cNvSpPr txBox="1"/>
          <p:nvPr/>
        </p:nvSpPr>
        <p:spPr>
          <a:xfrm>
            <a:off x="1209449" y="2972786"/>
            <a:ext cx="21489608" cy="231322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lgn="l">
              <a:defRPr sz="5000" b="1" cap="all">
                <a:solidFill>
                  <a:srgbClr val="253957"/>
                </a:solidFill>
                <a:latin typeface="+mn-lt"/>
                <a:ea typeface="+mn-ea"/>
                <a:cs typeface="+mn-cs"/>
                <a:sym typeface="Arial Narrow"/>
              </a:defRPr>
            </a:pPr>
            <a:r>
              <a:rPr lang="en-US" sz="7000" b="1" dirty="0">
                <a:latin typeface="Arial Narrow" charset="0"/>
                <a:ea typeface="Arial Narrow" charset="0"/>
                <a:cs typeface="Arial Narrow" charset="0"/>
              </a:rPr>
              <a:t>Description of the results</a:t>
            </a:r>
          </a:p>
        </p:txBody>
      </p:sp>
      <p:sp>
        <p:nvSpPr>
          <p:cNvPr id="89" name="Линия"/>
          <p:cNvSpPr/>
          <p:nvPr/>
        </p:nvSpPr>
        <p:spPr>
          <a:xfrm>
            <a:off x="1201065" y="2214562"/>
            <a:ext cx="21506374" cy="1"/>
          </a:xfrm>
          <a:prstGeom prst="line">
            <a:avLst/>
          </a:prstGeom>
          <a:ln w="12700">
            <a:solidFill>
              <a:srgbClr val="253957"/>
            </a:solidFill>
            <a:miter lim="400000"/>
          </a:ln>
        </p:spPr>
        <p:txBody>
          <a:bodyPr lIns="71437" tIns="71437" rIns="71437" bIns="71437" anchor="ctr"/>
          <a:lstStyle/>
          <a:p>
            <a:pPr>
              <a:defRPr sz="3200"/>
            </a:pPr>
            <a:endParaRPr/>
          </a:p>
        </p:txBody>
      </p:sp>
      <p:sp>
        <p:nvSpPr>
          <p:cNvPr id="8" name="Название подразделения, лаборатории, факультета и т.д."/>
          <p:cNvSpPr txBox="1"/>
          <p:nvPr/>
        </p:nvSpPr>
        <p:spPr>
          <a:xfrm>
            <a:off x="11338744" y="942364"/>
            <a:ext cx="11366416" cy="513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spAutoFit/>
          </a:bodyPr>
          <a:lstStyle>
            <a:lvl1pPr algn="r">
              <a:defRPr sz="2400">
                <a:solidFill>
                  <a:srgbClr val="253957"/>
                </a:solidFill>
                <a:latin typeface="+mn-lt"/>
                <a:ea typeface="+mn-ea"/>
                <a:cs typeface="+mn-cs"/>
                <a:sym typeface="Arial Narrow"/>
              </a:defRPr>
            </a:lvl1pPr>
          </a:lstStyle>
          <a:p>
            <a:r>
              <a:rPr lang="en-US" dirty="0"/>
              <a:t>International Business and Management</a:t>
            </a:r>
          </a:p>
        </p:txBody>
      </p:sp>
      <p:pic>
        <p:nvPicPr>
          <p:cNvPr id="9" name="Изображение" descr="Изображение"/>
          <p:cNvPicPr>
            <a:picLocks noChangeAspect="1"/>
          </p:cNvPicPr>
          <p:nvPr/>
        </p:nvPicPr>
        <p:blipFill>
          <a:blip r:embed="rId2"/>
          <a:stretch>
            <a:fillRect/>
          </a:stretch>
        </p:blipFill>
        <p:spPr>
          <a:xfrm>
            <a:off x="1211199" y="620465"/>
            <a:ext cx="1214985" cy="1214985"/>
          </a:xfrm>
          <a:prstGeom prst="rect">
            <a:avLst/>
          </a:prstGeom>
          <a:ln w="12700">
            <a:miter lim="400000"/>
          </a:ln>
        </p:spPr>
      </p:pic>
      <p:sp>
        <p:nvSpPr>
          <p:cNvPr id="7"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a:extLst>
              <a:ext uri="{FF2B5EF4-FFF2-40B4-BE49-F238E27FC236}">
                <a16:creationId xmlns:a16="http://schemas.microsoft.com/office/drawing/2014/main" id="{87EC120A-C445-3D46-93B0-2B36D5269988}"/>
              </a:ext>
            </a:extLst>
          </p:cNvPr>
          <p:cNvSpPr txBox="1"/>
          <p:nvPr/>
        </p:nvSpPr>
        <p:spPr>
          <a:xfrm>
            <a:off x="1447195" y="5286013"/>
            <a:ext cx="21489609" cy="6729023"/>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lstStyle/>
          <a:p>
            <a:pPr lvl="1" indent="0">
              <a:lnSpc>
                <a:spcPct val="150000"/>
              </a:lnSpc>
              <a:spcBef>
                <a:spcPts val="2000"/>
              </a:spcBef>
              <a:buSzPct val="100000"/>
              <a:defRPr sz="2100">
                <a:solidFill>
                  <a:srgbClr val="253957"/>
                </a:solidFill>
                <a:latin typeface="+mn-lt"/>
                <a:ea typeface="+mn-ea"/>
                <a:cs typeface="+mn-cs"/>
                <a:sym typeface="Arial Narrow"/>
              </a:defRPr>
            </a:pPr>
            <a:r>
              <a:rPr lang="en-US" sz="4800" b="1" dirty="0">
                <a:latin typeface="Arial Narrow" charset="0"/>
                <a:ea typeface="Arial Narrow" charset="0"/>
                <a:cs typeface="Arial Narrow" charset="0"/>
              </a:rPr>
              <a:t>User-based k-NN</a:t>
            </a:r>
          </a:p>
        </p:txBody>
      </p:sp>
      <p:graphicFrame>
        <p:nvGraphicFramePr>
          <p:cNvPr id="10" name="Таблица 2">
            <a:extLst>
              <a:ext uri="{FF2B5EF4-FFF2-40B4-BE49-F238E27FC236}">
                <a16:creationId xmlns:a16="http://schemas.microsoft.com/office/drawing/2014/main" id="{067D3EE3-1538-4B40-9B43-C75B9FB92B4A}"/>
              </a:ext>
            </a:extLst>
          </p:cNvPr>
          <p:cNvGraphicFramePr>
            <a:graphicFrameLocks noGrp="1"/>
          </p:cNvGraphicFramePr>
          <p:nvPr>
            <p:extLst>
              <p:ext uri="{D42A27DB-BD31-4B8C-83A1-F6EECF244321}">
                <p14:modId xmlns:p14="http://schemas.microsoft.com/office/powerpoint/2010/main" val="3041314080"/>
              </p:ext>
            </p:extLst>
          </p:nvPr>
        </p:nvGraphicFramePr>
        <p:xfrm>
          <a:off x="2210786" y="6925926"/>
          <a:ext cx="19486932" cy="3829758"/>
        </p:xfrm>
        <a:graphic>
          <a:graphicData uri="http://schemas.openxmlformats.org/drawingml/2006/table">
            <a:tbl>
              <a:tblPr firstRow="1" bandRow="1">
                <a:tableStyleId>{5940675A-B579-460E-94D1-54222C63F5DA}</a:tableStyleId>
              </a:tblPr>
              <a:tblGrid>
                <a:gridCol w="2939811">
                  <a:extLst>
                    <a:ext uri="{9D8B030D-6E8A-4147-A177-3AD203B41FA5}">
                      <a16:colId xmlns:a16="http://schemas.microsoft.com/office/drawing/2014/main" val="3440043240"/>
                    </a:ext>
                  </a:extLst>
                </a:gridCol>
                <a:gridCol w="5515707">
                  <a:extLst>
                    <a:ext uri="{9D8B030D-6E8A-4147-A177-3AD203B41FA5}">
                      <a16:colId xmlns:a16="http://schemas.microsoft.com/office/drawing/2014/main" val="1769817060"/>
                    </a:ext>
                  </a:extLst>
                </a:gridCol>
                <a:gridCol w="5515707">
                  <a:extLst>
                    <a:ext uri="{9D8B030D-6E8A-4147-A177-3AD203B41FA5}">
                      <a16:colId xmlns:a16="http://schemas.microsoft.com/office/drawing/2014/main" val="460625904"/>
                    </a:ext>
                  </a:extLst>
                </a:gridCol>
                <a:gridCol w="5515707">
                  <a:extLst>
                    <a:ext uri="{9D8B030D-6E8A-4147-A177-3AD203B41FA5}">
                      <a16:colId xmlns:a16="http://schemas.microsoft.com/office/drawing/2014/main" val="1805696530"/>
                    </a:ext>
                  </a:extLst>
                </a:gridCol>
              </a:tblGrid>
              <a:tr h="846474">
                <a:tc>
                  <a:txBody>
                    <a:bodyPr/>
                    <a:lstStyle/>
                    <a:p>
                      <a:r>
                        <a:rPr lang="en-US" sz="4000" b="1" dirty="0">
                          <a:solidFill>
                            <a:schemeClr val="accent1">
                              <a:lumMod val="50000"/>
                            </a:schemeClr>
                          </a:solidFill>
                        </a:rPr>
                        <a:t>Base sample</a:t>
                      </a:r>
                      <a:endParaRPr lang="ru-RU" sz="4000" b="1" dirty="0">
                        <a:solidFill>
                          <a:schemeClr val="accent1">
                            <a:lumMod val="50000"/>
                          </a:schemeClr>
                        </a:solidFill>
                      </a:endParaRPr>
                    </a:p>
                  </a:txBody>
                  <a:tcPr anchor="ctr">
                    <a:lnL w="127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r>
                        <a:rPr lang="en-US" sz="4000" b="1" dirty="0">
                          <a:solidFill>
                            <a:schemeClr val="accent1">
                              <a:lumMod val="50000"/>
                            </a:schemeClr>
                          </a:solidFill>
                        </a:rPr>
                        <a:t>Number of users</a:t>
                      </a:r>
                      <a:endParaRPr lang="ru-RU" sz="4000" b="1" dirty="0">
                        <a:solidFill>
                          <a:schemeClr val="accent1">
                            <a:lumMod val="50000"/>
                          </a:schemeClr>
                        </a:solidFill>
                      </a:endParaRPr>
                    </a:p>
                  </a:txBody>
                  <a:tcPr anchor="ctr">
                    <a:solidFill>
                      <a:schemeClr val="accent1">
                        <a:lumMod val="20000"/>
                        <a:lumOff val="80000"/>
                      </a:schemeClr>
                    </a:solidFill>
                  </a:tcPr>
                </a:tc>
                <a:tc>
                  <a:txBody>
                    <a:bodyPr/>
                    <a:lstStyle/>
                    <a:p>
                      <a:r>
                        <a:rPr lang="en-US" sz="4000" b="1" dirty="0">
                          <a:solidFill>
                            <a:schemeClr val="accent1">
                              <a:lumMod val="50000"/>
                            </a:schemeClr>
                          </a:solidFill>
                        </a:rPr>
                        <a:t>Fraction of users</a:t>
                      </a:r>
                      <a:endParaRPr lang="ru-RU" sz="4000" b="1" dirty="0">
                        <a:solidFill>
                          <a:schemeClr val="accent1">
                            <a:lumMod val="50000"/>
                          </a:schemeClr>
                        </a:solidFill>
                      </a:endParaRPr>
                    </a:p>
                  </a:txBody>
                  <a:tcPr anchor="ctr">
                    <a:solidFill>
                      <a:schemeClr val="accent1">
                        <a:lumMod val="20000"/>
                        <a:lumOff val="80000"/>
                      </a:schemeClr>
                    </a:solidFill>
                  </a:tcPr>
                </a:tc>
                <a:tc>
                  <a:txBody>
                    <a:bodyPr/>
                    <a:lstStyle/>
                    <a:p>
                      <a:r>
                        <a:rPr lang="en-US" sz="4000" b="1" dirty="0">
                          <a:solidFill>
                            <a:schemeClr val="accent1">
                              <a:lumMod val="50000"/>
                            </a:schemeClr>
                          </a:solidFill>
                        </a:rPr>
                        <a:t>MAE</a:t>
                      </a:r>
                      <a:endParaRPr lang="ru-RU" sz="4000" b="1" dirty="0">
                        <a:solidFill>
                          <a:schemeClr val="accent1">
                            <a:lumMod val="50000"/>
                          </a:schemeClr>
                        </a:solidFill>
                      </a:endParaRPr>
                    </a:p>
                  </a:txBody>
                  <a:tcPr anchor="ctr">
                    <a:solidFill>
                      <a:schemeClr val="accent1">
                        <a:lumMod val="20000"/>
                        <a:lumOff val="80000"/>
                      </a:schemeClr>
                    </a:solidFill>
                  </a:tcPr>
                </a:tc>
                <a:extLst>
                  <a:ext uri="{0D108BD9-81ED-4DB2-BD59-A6C34878D82A}">
                    <a16:rowId xmlns:a16="http://schemas.microsoft.com/office/drawing/2014/main" val="4269461424"/>
                  </a:ext>
                </a:extLst>
              </a:tr>
              <a:tr h="994428">
                <a:tc>
                  <a:txBody>
                    <a:bodyPr/>
                    <a:lstStyle/>
                    <a:p>
                      <a:r>
                        <a:rPr lang="en-US" sz="4000" b="0" dirty="0">
                          <a:solidFill>
                            <a:schemeClr val="accent1">
                              <a:lumMod val="50000"/>
                            </a:schemeClr>
                          </a:solidFill>
                        </a:rPr>
                        <a:t>2</a:t>
                      </a:r>
                      <a:endParaRPr lang="ru-RU" sz="4000" b="0" dirty="0">
                        <a:solidFill>
                          <a:schemeClr val="accent1">
                            <a:lumMod val="50000"/>
                          </a:schemeClr>
                        </a:solidFill>
                      </a:endParaRPr>
                    </a:p>
                  </a:txBody>
                  <a:tcPr anchor="ctr"/>
                </a:tc>
                <a:tc>
                  <a:txBody>
                    <a:bodyPr/>
                    <a:lstStyle/>
                    <a:p>
                      <a:pPr algn="ctr">
                        <a:spcAft>
                          <a:spcPts val="0"/>
                        </a:spcAft>
                      </a:pPr>
                      <a:r>
                        <a:rPr lang="en-US" sz="4000" dirty="0">
                          <a:solidFill>
                            <a:srgbClr val="002060"/>
                          </a:solidFill>
                          <a:effectLst/>
                          <a:latin typeface="+mn-lt"/>
                          <a:ea typeface="Times New Roman" panose="02020603050405020304" pitchFamily="18" charset="0"/>
                          <a:cs typeface="Times New Roman" panose="02020603050405020304" pitchFamily="18" charset="0"/>
                        </a:rPr>
                        <a:t>8807</a:t>
                      </a:r>
                      <a:endParaRPr lang="en-RU" sz="4000" dirty="0">
                        <a:solidFill>
                          <a:srgbClr val="002060"/>
                        </a:solidFill>
                        <a:effectLst/>
                        <a:latin typeface="+mn-lt"/>
                        <a:ea typeface="Times New Roman" panose="02020603050405020304" pitchFamily="18" charset="0"/>
                        <a:cs typeface="Times New Roman" panose="02020603050405020304" pitchFamily="18" charset="0"/>
                      </a:endParaRPr>
                    </a:p>
                  </a:txBody>
                  <a:tcPr marL="68580" marR="68580" marT="0" marB="0" anchor="ctr"/>
                </a:tc>
                <a:tc>
                  <a:txBody>
                    <a:bodyPr/>
                    <a:lstStyle/>
                    <a:p>
                      <a:pPr algn="ctr">
                        <a:spcAft>
                          <a:spcPts val="0"/>
                        </a:spcAft>
                      </a:pPr>
                      <a:r>
                        <a:rPr lang="en-RU" sz="4000" dirty="0">
                          <a:solidFill>
                            <a:srgbClr val="002060"/>
                          </a:solidFill>
                          <a:effectLst/>
                          <a:latin typeface="+mn-lt"/>
                          <a:ea typeface="Times New Roman" panose="02020603050405020304" pitchFamily="18" charset="0"/>
                          <a:cs typeface="Times New Roman" panose="02020603050405020304" pitchFamily="18" charset="0"/>
                        </a:rPr>
                        <a:t>18%</a:t>
                      </a:r>
                    </a:p>
                  </a:txBody>
                  <a:tcPr marL="68580" marR="68580" marT="0" marB="0" anchor="ctr"/>
                </a:tc>
                <a:tc>
                  <a:txBody>
                    <a:bodyPr/>
                    <a:lstStyle/>
                    <a:p>
                      <a:pPr algn="ctr">
                        <a:spcAft>
                          <a:spcPts val="0"/>
                        </a:spcAft>
                      </a:pPr>
                      <a:r>
                        <a:rPr lang="en-US" sz="4000" dirty="0">
                          <a:solidFill>
                            <a:srgbClr val="002060"/>
                          </a:solidFill>
                          <a:effectLst/>
                          <a:latin typeface="+mn-lt"/>
                          <a:ea typeface="Times New Roman" panose="02020603050405020304" pitchFamily="18" charset="0"/>
                          <a:cs typeface="Times New Roman" panose="02020603050405020304" pitchFamily="18" charset="0"/>
                        </a:rPr>
                        <a:t>0.725</a:t>
                      </a:r>
                      <a:endParaRPr lang="en-RU" sz="4000" dirty="0">
                        <a:solidFill>
                          <a:srgbClr val="002060"/>
                        </a:solidFill>
                        <a:effectLst/>
                        <a:latin typeface="+mn-lt"/>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3462111883"/>
                  </a:ext>
                </a:extLst>
              </a:tr>
              <a:tr h="994428">
                <a:tc>
                  <a:txBody>
                    <a:bodyPr/>
                    <a:lstStyle/>
                    <a:p>
                      <a:r>
                        <a:rPr lang="en-US" sz="4000" dirty="0">
                          <a:solidFill>
                            <a:schemeClr val="accent1">
                              <a:lumMod val="50000"/>
                            </a:schemeClr>
                          </a:solidFill>
                        </a:rPr>
                        <a:t>3</a:t>
                      </a:r>
                      <a:endParaRPr lang="ru-RU" sz="4000" dirty="0">
                        <a:solidFill>
                          <a:schemeClr val="accent1">
                            <a:lumMod val="50000"/>
                          </a:schemeClr>
                        </a:solidFill>
                      </a:endParaRPr>
                    </a:p>
                  </a:txBody>
                  <a:tcPr anchor="ctr"/>
                </a:tc>
                <a:tc>
                  <a:txBody>
                    <a:bodyPr/>
                    <a:lstStyle/>
                    <a:p>
                      <a:pPr algn="ctr">
                        <a:spcAft>
                          <a:spcPts val="0"/>
                        </a:spcAft>
                      </a:pPr>
                      <a:r>
                        <a:rPr lang="en-US" sz="4000" dirty="0">
                          <a:solidFill>
                            <a:srgbClr val="002060"/>
                          </a:solidFill>
                          <a:effectLst/>
                          <a:latin typeface="+mn-lt"/>
                          <a:ea typeface="Times New Roman" panose="02020603050405020304" pitchFamily="18" charset="0"/>
                          <a:cs typeface="Times New Roman" panose="02020603050405020304" pitchFamily="18" charset="0"/>
                        </a:rPr>
                        <a:t>3910</a:t>
                      </a:r>
                      <a:endParaRPr lang="en-RU" sz="4000" dirty="0">
                        <a:solidFill>
                          <a:srgbClr val="002060"/>
                        </a:solidFill>
                        <a:effectLst/>
                        <a:latin typeface="+mn-lt"/>
                        <a:ea typeface="Times New Roman" panose="02020603050405020304" pitchFamily="18" charset="0"/>
                        <a:cs typeface="Times New Roman" panose="02020603050405020304" pitchFamily="18" charset="0"/>
                      </a:endParaRPr>
                    </a:p>
                  </a:txBody>
                  <a:tcPr marL="68580" marR="68580" marT="0" marB="0" anchor="ctr"/>
                </a:tc>
                <a:tc>
                  <a:txBody>
                    <a:bodyPr/>
                    <a:lstStyle/>
                    <a:p>
                      <a:pPr algn="ctr">
                        <a:spcAft>
                          <a:spcPts val="0"/>
                        </a:spcAft>
                      </a:pPr>
                      <a:r>
                        <a:rPr lang="en-RU" sz="4000" dirty="0">
                          <a:solidFill>
                            <a:srgbClr val="002060"/>
                          </a:solidFill>
                          <a:effectLst/>
                          <a:latin typeface="+mn-lt"/>
                          <a:ea typeface="Times New Roman" panose="02020603050405020304" pitchFamily="18" charset="0"/>
                          <a:cs typeface="Times New Roman" panose="02020603050405020304" pitchFamily="18" charset="0"/>
                        </a:rPr>
                        <a:t>8%</a:t>
                      </a:r>
                    </a:p>
                  </a:txBody>
                  <a:tcPr marL="68580" marR="68580" marT="0" marB="0" anchor="ctr"/>
                </a:tc>
                <a:tc>
                  <a:txBody>
                    <a:bodyPr/>
                    <a:lstStyle/>
                    <a:p>
                      <a:pPr algn="ctr">
                        <a:spcAft>
                          <a:spcPts val="0"/>
                        </a:spcAft>
                      </a:pPr>
                      <a:r>
                        <a:rPr lang="en-US" sz="4000">
                          <a:solidFill>
                            <a:srgbClr val="002060"/>
                          </a:solidFill>
                          <a:effectLst/>
                          <a:latin typeface="+mn-lt"/>
                          <a:ea typeface="Times New Roman" panose="02020603050405020304" pitchFamily="18" charset="0"/>
                          <a:cs typeface="Times New Roman" panose="02020603050405020304" pitchFamily="18" charset="0"/>
                        </a:rPr>
                        <a:t>0.730</a:t>
                      </a:r>
                      <a:endParaRPr lang="en-RU" sz="4000">
                        <a:solidFill>
                          <a:srgbClr val="002060"/>
                        </a:solidFill>
                        <a:effectLst/>
                        <a:latin typeface="+mn-lt"/>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3838312613"/>
                  </a:ext>
                </a:extLst>
              </a:tr>
              <a:tr h="994428">
                <a:tc>
                  <a:txBody>
                    <a:bodyPr/>
                    <a:lstStyle/>
                    <a:p>
                      <a:r>
                        <a:rPr lang="en-US" sz="4000" b="1" dirty="0">
                          <a:solidFill>
                            <a:schemeClr val="accent1">
                              <a:lumMod val="50000"/>
                            </a:schemeClr>
                          </a:solidFill>
                        </a:rPr>
                        <a:t>4</a:t>
                      </a:r>
                      <a:endParaRPr lang="ru-RU" sz="4000" b="1" dirty="0">
                        <a:solidFill>
                          <a:schemeClr val="accent1">
                            <a:lumMod val="50000"/>
                          </a:schemeClr>
                        </a:solidFill>
                      </a:endParaRPr>
                    </a:p>
                  </a:txBody>
                  <a:tcPr anchor="ctr"/>
                </a:tc>
                <a:tc>
                  <a:txBody>
                    <a:bodyPr/>
                    <a:lstStyle/>
                    <a:p>
                      <a:pPr algn="ctr">
                        <a:spcAft>
                          <a:spcPts val="0"/>
                        </a:spcAft>
                      </a:pPr>
                      <a:r>
                        <a:rPr lang="en-US" sz="4000" b="1" dirty="0">
                          <a:solidFill>
                            <a:srgbClr val="002060"/>
                          </a:solidFill>
                          <a:effectLst/>
                          <a:latin typeface="+mn-lt"/>
                          <a:ea typeface="Times New Roman" panose="02020603050405020304" pitchFamily="18" charset="0"/>
                          <a:cs typeface="Times New Roman" panose="02020603050405020304" pitchFamily="18" charset="0"/>
                        </a:rPr>
                        <a:t>2256</a:t>
                      </a:r>
                      <a:endParaRPr lang="en-RU" sz="4000" b="1" dirty="0">
                        <a:solidFill>
                          <a:srgbClr val="002060"/>
                        </a:solidFill>
                        <a:effectLst/>
                        <a:latin typeface="+mn-lt"/>
                        <a:ea typeface="Times New Roman" panose="02020603050405020304" pitchFamily="18" charset="0"/>
                        <a:cs typeface="Times New Roman" panose="02020603050405020304" pitchFamily="18" charset="0"/>
                      </a:endParaRPr>
                    </a:p>
                  </a:txBody>
                  <a:tcPr marL="68580" marR="68580" marT="0" marB="0" anchor="ctr"/>
                </a:tc>
                <a:tc>
                  <a:txBody>
                    <a:bodyPr/>
                    <a:lstStyle/>
                    <a:p>
                      <a:pPr algn="ctr">
                        <a:spcAft>
                          <a:spcPts val="0"/>
                        </a:spcAft>
                      </a:pPr>
                      <a:r>
                        <a:rPr lang="en-RU" sz="4000" b="1" dirty="0">
                          <a:solidFill>
                            <a:srgbClr val="002060"/>
                          </a:solidFill>
                          <a:effectLst/>
                          <a:latin typeface="+mn-lt"/>
                          <a:ea typeface="Times New Roman" panose="02020603050405020304" pitchFamily="18" charset="0"/>
                          <a:cs typeface="Times New Roman" panose="02020603050405020304" pitchFamily="18" charset="0"/>
                        </a:rPr>
                        <a:t>4.7%</a:t>
                      </a:r>
                    </a:p>
                  </a:txBody>
                  <a:tcPr marL="68580" marR="68580" marT="0" marB="0" anchor="ctr"/>
                </a:tc>
                <a:tc>
                  <a:txBody>
                    <a:bodyPr/>
                    <a:lstStyle/>
                    <a:p>
                      <a:pPr algn="ctr">
                        <a:spcAft>
                          <a:spcPts val="0"/>
                        </a:spcAft>
                      </a:pPr>
                      <a:r>
                        <a:rPr lang="en-US" sz="4000" b="1" dirty="0">
                          <a:solidFill>
                            <a:srgbClr val="002060"/>
                          </a:solidFill>
                          <a:effectLst/>
                          <a:latin typeface="+mn-lt"/>
                          <a:ea typeface="Times New Roman" panose="02020603050405020304" pitchFamily="18" charset="0"/>
                          <a:cs typeface="Times New Roman" panose="02020603050405020304" pitchFamily="18" charset="0"/>
                        </a:rPr>
                        <a:t>0.692</a:t>
                      </a:r>
                      <a:endParaRPr lang="en-RU" sz="4000" b="1" dirty="0">
                        <a:solidFill>
                          <a:srgbClr val="002060"/>
                        </a:solidFill>
                        <a:effectLst/>
                        <a:latin typeface="+mn-lt"/>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239682090"/>
                  </a:ext>
                </a:extLst>
              </a:tr>
            </a:tbl>
          </a:graphicData>
        </a:graphic>
      </p:graphicFrame>
    </p:spTree>
    <p:extLst>
      <p:ext uri="{BB962C8B-B14F-4D97-AF65-F5344CB8AC3E}">
        <p14:creationId xmlns:p14="http://schemas.microsoft.com/office/powerpoint/2010/main" val="1833981095"/>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Очень крутой заголовок…"/>
          <p:cNvSpPr txBox="1"/>
          <p:nvPr/>
        </p:nvSpPr>
        <p:spPr>
          <a:xfrm>
            <a:off x="1209449" y="2972786"/>
            <a:ext cx="21489608" cy="231322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lgn="l">
              <a:defRPr sz="5000" b="1" cap="all">
                <a:solidFill>
                  <a:srgbClr val="253957"/>
                </a:solidFill>
                <a:latin typeface="+mn-lt"/>
                <a:ea typeface="+mn-ea"/>
                <a:cs typeface="+mn-cs"/>
                <a:sym typeface="Arial Narrow"/>
              </a:defRPr>
            </a:pPr>
            <a:r>
              <a:rPr lang="en-US" sz="7000" b="1" dirty="0">
                <a:latin typeface="Arial Narrow" charset="0"/>
                <a:ea typeface="Arial Narrow" charset="0"/>
                <a:cs typeface="Arial Narrow" charset="0"/>
              </a:rPr>
              <a:t>Description of the results</a:t>
            </a:r>
          </a:p>
        </p:txBody>
      </p:sp>
      <p:sp>
        <p:nvSpPr>
          <p:cNvPr id="89" name="Линия"/>
          <p:cNvSpPr/>
          <p:nvPr/>
        </p:nvSpPr>
        <p:spPr>
          <a:xfrm>
            <a:off x="1201065" y="2214562"/>
            <a:ext cx="21506374" cy="1"/>
          </a:xfrm>
          <a:prstGeom prst="line">
            <a:avLst/>
          </a:prstGeom>
          <a:ln w="12700">
            <a:solidFill>
              <a:srgbClr val="253957"/>
            </a:solidFill>
            <a:miter lim="400000"/>
          </a:ln>
        </p:spPr>
        <p:txBody>
          <a:bodyPr lIns="71437" tIns="71437" rIns="71437" bIns="71437" anchor="ctr"/>
          <a:lstStyle/>
          <a:p>
            <a:pPr>
              <a:defRPr sz="3200"/>
            </a:pPr>
            <a:endParaRPr/>
          </a:p>
        </p:txBody>
      </p:sp>
      <p:sp>
        <p:nvSpPr>
          <p:cNvPr id="8" name="Название подразделения, лаборатории, факультета и т.д."/>
          <p:cNvSpPr txBox="1"/>
          <p:nvPr/>
        </p:nvSpPr>
        <p:spPr>
          <a:xfrm>
            <a:off x="11338744" y="942364"/>
            <a:ext cx="11366416" cy="513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spAutoFit/>
          </a:bodyPr>
          <a:lstStyle>
            <a:lvl1pPr algn="r">
              <a:defRPr sz="2400">
                <a:solidFill>
                  <a:srgbClr val="253957"/>
                </a:solidFill>
                <a:latin typeface="+mn-lt"/>
                <a:ea typeface="+mn-ea"/>
                <a:cs typeface="+mn-cs"/>
                <a:sym typeface="Arial Narrow"/>
              </a:defRPr>
            </a:lvl1pPr>
          </a:lstStyle>
          <a:p>
            <a:r>
              <a:rPr lang="en-US" dirty="0"/>
              <a:t>International Business and Management</a:t>
            </a:r>
          </a:p>
        </p:txBody>
      </p:sp>
      <p:pic>
        <p:nvPicPr>
          <p:cNvPr id="9" name="Изображение" descr="Изображение"/>
          <p:cNvPicPr>
            <a:picLocks noChangeAspect="1"/>
          </p:cNvPicPr>
          <p:nvPr/>
        </p:nvPicPr>
        <p:blipFill>
          <a:blip r:embed="rId2"/>
          <a:stretch>
            <a:fillRect/>
          </a:stretch>
        </p:blipFill>
        <p:spPr>
          <a:xfrm>
            <a:off x="1211199" y="620465"/>
            <a:ext cx="1214985" cy="1214985"/>
          </a:xfrm>
          <a:prstGeom prst="rect">
            <a:avLst/>
          </a:prstGeom>
          <a:ln w="12700">
            <a:miter lim="400000"/>
          </a:ln>
        </p:spPr>
      </p:pic>
      <p:sp>
        <p:nvSpPr>
          <p:cNvPr id="6"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a:extLst>
              <a:ext uri="{FF2B5EF4-FFF2-40B4-BE49-F238E27FC236}">
                <a16:creationId xmlns:a16="http://schemas.microsoft.com/office/drawing/2014/main" id="{A1583E55-A704-0643-BD47-CCB18F769369}"/>
              </a:ext>
            </a:extLst>
          </p:cNvPr>
          <p:cNvSpPr txBox="1"/>
          <p:nvPr/>
        </p:nvSpPr>
        <p:spPr>
          <a:xfrm>
            <a:off x="1209447" y="5286012"/>
            <a:ext cx="21489609" cy="6729023"/>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lstStyle/>
          <a:p>
            <a:pPr lvl="1" indent="0">
              <a:lnSpc>
                <a:spcPct val="150000"/>
              </a:lnSpc>
              <a:spcBef>
                <a:spcPts val="2000"/>
              </a:spcBef>
              <a:buSzPct val="100000"/>
              <a:defRPr sz="2100">
                <a:solidFill>
                  <a:srgbClr val="253957"/>
                </a:solidFill>
                <a:latin typeface="+mn-lt"/>
                <a:ea typeface="+mn-ea"/>
                <a:cs typeface="+mn-cs"/>
                <a:sym typeface="Arial Narrow"/>
              </a:defRPr>
            </a:pPr>
            <a:r>
              <a:rPr lang="en-US" sz="4800" b="1" dirty="0">
                <a:latin typeface="Arial Narrow" charset="0"/>
                <a:ea typeface="Arial Narrow" charset="0"/>
                <a:cs typeface="Arial Narrow" charset="0"/>
              </a:rPr>
              <a:t>FunkSVD and k-NN</a:t>
            </a:r>
          </a:p>
        </p:txBody>
      </p:sp>
      <p:graphicFrame>
        <p:nvGraphicFramePr>
          <p:cNvPr id="7" name="Таблица 2">
            <a:extLst>
              <a:ext uri="{FF2B5EF4-FFF2-40B4-BE49-F238E27FC236}">
                <a16:creationId xmlns:a16="http://schemas.microsoft.com/office/drawing/2014/main" id="{D00FC3A1-D066-E043-AE6D-EB8B2C463655}"/>
              </a:ext>
            </a:extLst>
          </p:cNvPr>
          <p:cNvGraphicFramePr>
            <a:graphicFrameLocks noGrp="1"/>
          </p:cNvGraphicFramePr>
          <p:nvPr>
            <p:extLst>
              <p:ext uri="{D42A27DB-BD31-4B8C-83A1-F6EECF244321}">
                <p14:modId xmlns:p14="http://schemas.microsoft.com/office/powerpoint/2010/main" val="1627599555"/>
              </p:ext>
            </p:extLst>
          </p:nvPr>
        </p:nvGraphicFramePr>
        <p:xfrm>
          <a:off x="1213478" y="7141355"/>
          <a:ext cx="21493961" cy="1778476"/>
        </p:xfrm>
        <a:graphic>
          <a:graphicData uri="http://schemas.openxmlformats.org/drawingml/2006/table">
            <a:tbl>
              <a:tblPr firstRow="1" bandRow="1">
                <a:tableStyleId>{5940675A-B579-460E-94D1-54222C63F5DA}</a:tableStyleId>
              </a:tblPr>
              <a:tblGrid>
                <a:gridCol w="2868431">
                  <a:extLst>
                    <a:ext uri="{9D8B030D-6E8A-4147-A177-3AD203B41FA5}">
                      <a16:colId xmlns:a16="http://schemas.microsoft.com/office/drawing/2014/main" val="1262245665"/>
                    </a:ext>
                  </a:extLst>
                </a:gridCol>
                <a:gridCol w="6208510">
                  <a:extLst>
                    <a:ext uri="{9D8B030D-6E8A-4147-A177-3AD203B41FA5}">
                      <a16:colId xmlns:a16="http://schemas.microsoft.com/office/drawing/2014/main" val="3440043240"/>
                    </a:ext>
                  </a:extLst>
                </a:gridCol>
                <a:gridCol w="6208510">
                  <a:extLst>
                    <a:ext uri="{9D8B030D-6E8A-4147-A177-3AD203B41FA5}">
                      <a16:colId xmlns:a16="http://schemas.microsoft.com/office/drawing/2014/main" val="1769817060"/>
                    </a:ext>
                  </a:extLst>
                </a:gridCol>
                <a:gridCol w="6208510">
                  <a:extLst>
                    <a:ext uri="{9D8B030D-6E8A-4147-A177-3AD203B41FA5}">
                      <a16:colId xmlns:a16="http://schemas.microsoft.com/office/drawing/2014/main" val="1805696530"/>
                    </a:ext>
                  </a:extLst>
                </a:gridCol>
              </a:tblGrid>
              <a:tr h="824476">
                <a:tc>
                  <a:txBody>
                    <a:bodyPr/>
                    <a:lstStyle/>
                    <a:p>
                      <a:endParaRPr lang="ru-RU" sz="4000" dirty="0">
                        <a:solidFill>
                          <a:schemeClr val="accent1">
                            <a:lumMod val="50000"/>
                          </a:schemeClr>
                        </a:solidFill>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4000" b="1" dirty="0">
                          <a:solidFill>
                            <a:schemeClr val="accent1">
                              <a:lumMod val="50000"/>
                            </a:schemeClr>
                          </a:solidFill>
                        </a:rPr>
                        <a:t>FunkSVD</a:t>
                      </a:r>
                      <a:endParaRPr lang="ru-RU" sz="4000" b="1" dirty="0">
                        <a:solidFill>
                          <a:schemeClr val="accent1">
                            <a:lumMod val="50000"/>
                          </a:schemeClr>
                        </a:solidFill>
                      </a:endParaRPr>
                    </a:p>
                  </a:txBody>
                  <a:tcPr anchor="ctr">
                    <a:lnL w="127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r>
                        <a:rPr lang="en-US" sz="4000" b="1" dirty="0">
                          <a:solidFill>
                            <a:schemeClr val="accent1">
                              <a:lumMod val="50000"/>
                            </a:schemeClr>
                          </a:solidFill>
                        </a:rPr>
                        <a:t>User-based k-NN</a:t>
                      </a:r>
                      <a:endParaRPr lang="ru-RU" sz="4000" b="1" dirty="0">
                        <a:solidFill>
                          <a:schemeClr val="accent1">
                            <a:lumMod val="50000"/>
                          </a:schemeClr>
                        </a:solidFill>
                      </a:endParaRPr>
                    </a:p>
                  </a:txBody>
                  <a:tcPr anchor="ctr">
                    <a:solidFill>
                      <a:schemeClr val="accent1">
                        <a:lumMod val="20000"/>
                        <a:lumOff val="80000"/>
                      </a:schemeClr>
                    </a:solidFill>
                  </a:tcPr>
                </a:tc>
                <a:tc>
                  <a:txBody>
                    <a:bodyPr/>
                    <a:lstStyle/>
                    <a:p>
                      <a:r>
                        <a:rPr lang="en-US" sz="4000" b="1" dirty="0">
                          <a:solidFill>
                            <a:schemeClr val="accent1">
                              <a:lumMod val="50000"/>
                            </a:schemeClr>
                          </a:solidFill>
                        </a:rPr>
                        <a:t>Item-based k-NN</a:t>
                      </a:r>
                      <a:endParaRPr lang="ru-RU" sz="4000" b="1" dirty="0">
                        <a:solidFill>
                          <a:schemeClr val="accent1">
                            <a:lumMod val="50000"/>
                          </a:schemeClr>
                        </a:solidFill>
                      </a:endParaRPr>
                    </a:p>
                  </a:txBody>
                  <a:tcPr anchor="ctr">
                    <a:solidFill>
                      <a:schemeClr val="accent1">
                        <a:lumMod val="20000"/>
                        <a:lumOff val="80000"/>
                      </a:schemeClr>
                    </a:solidFill>
                  </a:tcPr>
                </a:tc>
                <a:extLst>
                  <a:ext uri="{0D108BD9-81ED-4DB2-BD59-A6C34878D82A}">
                    <a16:rowId xmlns:a16="http://schemas.microsoft.com/office/drawing/2014/main" val="4269461424"/>
                  </a:ext>
                </a:extLst>
              </a:tr>
              <a:tr h="954000">
                <a:tc>
                  <a:txBody>
                    <a:bodyPr/>
                    <a:lstStyle/>
                    <a:p>
                      <a:r>
                        <a:rPr lang="en-US" sz="4000" dirty="0">
                          <a:solidFill>
                            <a:schemeClr val="accent1">
                              <a:lumMod val="50000"/>
                            </a:schemeClr>
                          </a:solidFill>
                        </a:rPr>
                        <a:t>MAE</a:t>
                      </a:r>
                      <a:endParaRPr lang="ru-RU" sz="4000" dirty="0">
                        <a:solidFill>
                          <a:schemeClr val="accent1">
                            <a:lumMod val="50000"/>
                          </a:schemeClr>
                        </a:solidFill>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4000" b="1" dirty="0">
                          <a:solidFill>
                            <a:schemeClr val="accent1">
                              <a:lumMod val="50000"/>
                            </a:schemeClr>
                          </a:solidFill>
                        </a:rPr>
                        <a:t>0.688</a:t>
                      </a:r>
                      <a:endParaRPr lang="ru-RU" sz="4000" b="1" dirty="0">
                        <a:solidFill>
                          <a:schemeClr val="accent1">
                            <a:lumMod val="50000"/>
                          </a:schemeClr>
                        </a:solidFill>
                      </a:endParaRPr>
                    </a:p>
                  </a:txBody>
                  <a:tcPr anchor="ctr"/>
                </a:tc>
                <a:tc>
                  <a:txBody>
                    <a:bodyPr/>
                    <a:lstStyle/>
                    <a:p>
                      <a:r>
                        <a:rPr lang="en-US" sz="4000" dirty="0">
                          <a:solidFill>
                            <a:schemeClr val="accent1">
                              <a:lumMod val="50000"/>
                            </a:schemeClr>
                          </a:solidFill>
                        </a:rPr>
                        <a:t>0.692</a:t>
                      </a:r>
                      <a:endParaRPr lang="ru-RU" sz="4000" dirty="0">
                        <a:solidFill>
                          <a:schemeClr val="accent1">
                            <a:lumMod val="50000"/>
                          </a:schemeClr>
                        </a:solidFill>
                      </a:endParaRPr>
                    </a:p>
                  </a:txBody>
                  <a:tcPr anchor="ctr"/>
                </a:tc>
                <a:tc>
                  <a:txBody>
                    <a:bodyPr/>
                    <a:lstStyle/>
                    <a:p>
                      <a:r>
                        <a:rPr lang="en-US" sz="4000" dirty="0">
                          <a:solidFill>
                            <a:schemeClr val="accent1">
                              <a:lumMod val="50000"/>
                            </a:schemeClr>
                          </a:solidFill>
                        </a:rPr>
                        <a:t>0.699</a:t>
                      </a:r>
                      <a:endParaRPr lang="ru-RU" sz="4000" dirty="0">
                        <a:solidFill>
                          <a:schemeClr val="accent1">
                            <a:lumMod val="50000"/>
                          </a:schemeClr>
                        </a:solidFill>
                      </a:endParaRPr>
                    </a:p>
                  </a:txBody>
                  <a:tcPr anchor="ctr"/>
                </a:tc>
                <a:extLst>
                  <a:ext uri="{0D108BD9-81ED-4DB2-BD59-A6C34878D82A}">
                    <a16:rowId xmlns:a16="http://schemas.microsoft.com/office/drawing/2014/main" val="3462111883"/>
                  </a:ext>
                </a:extLst>
              </a:tr>
            </a:tbl>
          </a:graphicData>
        </a:graphic>
      </p:graphicFrame>
      <p:sp>
        <p:nvSpPr>
          <p:cNvPr id="13"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a:extLst>
              <a:ext uri="{FF2B5EF4-FFF2-40B4-BE49-F238E27FC236}">
                <a16:creationId xmlns:a16="http://schemas.microsoft.com/office/drawing/2014/main" id="{B447E6C3-0FE3-6B4F-A721-90A450A21003}"/>
              </a:ext>
            </a:extLst>
          </p:cNvPr>
          <p:cNvSpPr txBox="1"/>
          <p:nvPr/>
        </p:nvSpPr>
        <p:spPr>
          <a:xfrm>
            <a:off x="2848022" y="9239255"/>
            <a:ext cx="18687956" cy="3856280"/>
          </a:xfrm>
          <a:prstGeom prst="rect">
            <a:avLst/>
          </a:prstGeom>
          <a:ln w="12700">
            <a:miter lim="400000"/>
          </a:ln>
          <a:extLst>
            <a:ext uri="{C572A759-6A51-4108-AA02-DFA0A04FC94B}">
              <ma14:wrappingTextBoxFlag xmlns:ma14="http://schemas.microsoft.com/office/mac/drawingml/2011/main" xmlns="" xmlns:a14="http://schemas.microsoft.com/office/drawing/2010/main" xmlns:mc="http://schemas.openxmlformats.org/markup-compatibility/2006" val="1"/>
            </a:ext>
          </a:extLst>
        </p:spPr>
        <p:txBody>
          <a:bodyPr lIns="50800" tIns="50800" rIns="50800" bIns="50800"/>
          <a:lstStyle/>
          <a:p>
            <a:pPr lvl="1" indent="0">
              <a:lnSpc>
                <a:spcPct val="150000"/>
              </a:lnSpc>
              <a:spcBef>
                <a:spcPts val="2000"/>
              </a:spcBef>
              <a:buSzPct val="100000"/>
              <a:defRPr sz="2100">
                <a:solidFill>
                  <a:srgbClr val="253957"/>
                </a:solidFill>
                <a:latin typeface="+mn-lt"/>
                <a:ea typeface="+mn-ea"/>
                <a:cs typeface="+mn-cs"/>
                <a:sym typeface="Arial Narrow"/>
              </a:defRPr>
            </a:pPr>
            <a:r>
              <a:rPr lang="en-US" sz="4800" b="1" dirty="0">
                <a:latin typeface="Arial Narrow" charset="0"/>
                <a:ea typeface="Arial Narrow" charset="0"/>
                <a:cs typeface="Arial Narrow" charset="0"/>
              </a:rPr>
              <a:t>FunkSVD</a:t>
            </a:r>
            <a:r>
              <a:rPr lang="en-US" sz="4800" dirty="0">
                <a:latin typeface="Arial Narrow" charset="0"/>
                <a:ea typeface="Arial Narrow" charset="0"/>
                <a:cs typeface="Arial Narrow" charset="0"/>
              </a:rPr>
              <a:t> showed the </a:t>
            </a:r>
            <a:r>
              <a:rPr lang="en-US" sz="4800" b="1" dirty="0">
                <a:latin typeface="Arial Narrow" charset="0"/>
                <a:ea typeface="Arial Narrow" charset="0"/>
                <a:cs typeface="Arial Narrow" charset="0"/>
              </a:rPr>
              <a:t>best MAE performance </a:t>
            </a:r>
            <a:r>
              <a:rPr lang="en-US" sz="4800" dirty="0">
                <a:latin typeface="Arial Narrow" charset="0"/>
                <a:ea typeface="Arial Narrow" charset="0"/>
                <a:cs typeface="Arial Narrow" charset="0"/>
              </a:rPr>
              <a:t>in comparison to SVD++ and NMF as well as the user- and item-based k-NN. </a:t>
            </a:r>
          </a:p>
          <a:p>
            <a:pPr lvl="1" indent="0">
              <a:lnSpc>
                <a:spcPct val="150000"/>
              </a:lnSpc>
              <a:spcBef>
                <a:spcPts val="2000"/>
              </a:spcBef>
              <a:buSzPct val="100000"/>
              <a:defRPr sz="2100">
                <a:solidFill>
                  <a:srgbClr val="253957"/>
                </a:solidFill>
                <a:latin typeface="+mn-lt"/>
                <a:ea typeface="+mn-ea"/>
                <a:cs typeface="+mn-cs"/>
                <a:sym typeface="Arial Narrow"/>
              </a:defRPr>
            </a:pPr>
            <a:r>
              <a:rPr lang="en-US" sz="4800" dirty="0">
                <a:latin typeface="Arial Narrow" charset="0"/>
                <a:ea typeface="Arial Narrow" charset="0"/>
                <a:cs typeface="Arial Narrow" charset="0"/>
              </a:rPr>
              <a:t>Thus, </a:t>
            </a:r>
            <a:r>
              <a:rPr lang="en-US" sz="4800" b="1" dirty="0">
                <a:latin typeface="Arial Narrow" charset="0"/>
                <a:ea typeface="Arial Narrow" charset="0"/>
                <a:cs typeface="Arial Narrow" charset="0"/>
              </a:rPr>
              <a:t>H1 is confirmed</a:t>
            </a:r>
            <a:r>
              <a:rPr lang="en-US" sz="4800" dirty="0">
                <a:latin typeface="Arial Narrow" charset="0"/>
                <a:ea typeface="Arial Narrow" charset="0"/>
                <a:cs typeface="Arial Narrow" charset="0"/>
              </a:rPr>
              <a:t>.</a:t>
            </a:r>
          </a:p>
        </p:txBody>
      </p:sp>
    </p:spTree>
    <p:extLst>
      <p:ext uri="{BB962C8B-B14F-4D97-AF65-F5344CB8AC3E}">
        <p14:creationId xmlns:p14="http://schemas.microsoft.com/office/powerpoint/2010/main" val="3523841856"/>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Очень крутой заголовок…"/>
          <p:cNvSpPr txBox="1"/>
          <p:nvPr/>
        </p:nvSpPr>
        <p:spPr>
          <a:xfrm>
            <a:off x="1209449" y="2972786"/>
            <a:ext cx="21489608" cy="231322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algn="l">
              <a:defRPr sz="5000" b="1" cap="all">
                <a:solidFill>
                  <a:srgbClr val="253957"/>
                </a:solidFill>
                <a:latin typeface="+mn-lt"/>
                <a:ea typeface="+mn-ea"/>
                <a:cs typeface="+mn-cs"/>
                <a:sym typeface="Arial Narrow"/>
              </a:defRPr>
            </a:pPr>
            <a:r>
              <a:rPr lang="en-US" sz="7000" b="1" dirty="0">
                <a:latin typeface="Arial Narrow" charset="0"/>
                <a:ea typeface="Arial Narrow" charset="0"/>
                <a:cs typeface="Arial Narrow" charset="0"/>
              </a:rPr>
              <a:t>Description of the results</a:t>
            </a:r>
          </a:p>
        </p:txBody>
      </p:sp>
      <p:sp>
        <p:nvSpPr>
          <p:cNvPr id="89" name="Линия"/>
          <p:cNvSpPr/>
          <p:nvPr/>
        </p:nvSpPr>
        <p:spPr>
          <a:xfrm>
            <a:off x="1201065" y="2214562"/>
            <a:ext cx="21506374" cy="1"/>
          </a:xfrm>
          <a:prstGeom prst="line">
            <a:avLst/>
          </a:prstGeom>
          <a:ln w="12700">
            <a:solidFill>
              <a:srgbClr val="253957"/>
            </a:solidFill>
            <a:miter lim="400000"/>
          </a:ln>
        </p:spPr>
        <p:txBody>
          <a:bodyPr lIns="71437" tIns="71437" rIns="71437" bIns="71437" anchor="ctr"/>
          <a:lstStyle/>
          <a:p>
            <a:pPr>
              <a:defRPr sz="3200"/>
            </a:pPr>
            <a:endParaRPr/>
          </a:p>
        </p:txBody>
      </p:sp>
      <p:sp>
        <p:nvSpPr>
          <p:cNvPr id="8" name="Название подразделения, лаборатории, факультета и т.д."/>
          <p:cNvSpPr txBox="1"/>
          <p:nvPr/>
        </p:nvSpPr>
        <p:spPr>
          <a:xfrm>
            <a:off x="11338744" y="942364"/>
            <a:ext cx="11366416" cy="513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spAutoFit/>
          </a:bodyPr>
          <a:lstStyle>
            <a:lvl1pPr algn="r">
              <a:defRPr sz="2400">
                <a:solidFill>
                  <a:srgbClr val="253957"/>
                </a:solidFill>
                <a:latin typeface="+mn-lt"/>
                <a:ea typeface="+mn-ea"/>
                <a:cs typeface="+mn-cs"/>
                <a:sym typeface="Arial Narrow"/>
              </a:defRPr>
            </a:lvl1pPr>
          </a:lstStyle>
          <a:p>
            <a:r>
              <a:rPr lang="en-US" dirty="0"/>
              <a:t>International Business and Management</a:t>
            </a:r>
          </a:p>
        </p:txBody>
      </p:sp>
      <p:pic>
        <p:nvPicPr>
          <p:cNvPr id="9" name="Изображение" descr="Изображение"/>
          <p:cNvPicPr>
            <a:picLocks noChangeAspect="1"/>
          </p:cNvPicPr>
          <p:nvPr/>
        </p:nvPicPr>
        <p:blipFill>
          <a:blip r:embed="rId2"/>
          <a:stretch>
            <a:fillRect/>
          </a:stretch>
        </p:blipFill>
        <p:spPr>
          <a:xfrm>
            <a:off x="1211199" y="620465"/>
            <a:ext cx="1214985" cy="1214985"/>
          </a:xfrm>
          <a:prstGeom prst="rect">
            <a:avLst/>
          </a:prstGeom>
          <a:ln w="12700">
            <a:miter lim="400000"/>
          </a:ln>
        </p:spPr>
      </p:pic>
      <p:sp>
        <p:nvSpPr>
          <p:cNvPr id="6"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a:extLst>
              <a:ext uri="{FF2B5EF4-FFF2-40B4-BE49-F238E27FC236}">
                <a16:creationId xmlns:a16="http://schemas.microsoft.com/office/drawing/2014/main" id="{A1583E55-A704-0643-BD47-CCB18F769369}"/>
              </a:ext>
            </a:extLst>
          </p:cNvPr>
          <p:cNvSpPr txBox="1"/>
          <p:nvPr/>
        </p:nvSpPr>
        <p:spPr>
          <a:xfrm>
            <a:off x="-533521" y="5514612"/>
            <a:ext cx="11505276" cy="6729023"/>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lstStyle/>
          <a:p>
            <a:pPr lvl="1" indent="0">
              <a:lnSpc>
                <a:spcPct val="150000"/>
              </a:lnSpc>
              <a:spcBef>
                <a:spcPts val="2000"/>
              </a:spcBef>
              <a:buSzPct val="100000"/>
              <a:defRPr sz="2100">
                <a:solidFill>
                  <a:srgbClr val="253957"/>
                </a:solidFill>
                <a:latin typeface="+mn-lt"/>
                <a:ea typeface="+mn-ea"/>
                <a:cs typeface="+mn-cs"/>
                <a:sym typeface="Arial Narrow"/>
              </a:defRPr>
            </a:pPr>
            <a:r>
              <a:rPr lang="en-US" sz="4800" b="1" dirty="0">
                <a:latin typeface="Arial Narrow" charset="0"/>
                <a:ea typeface="Arial Narrow" charset="0"/>
                <a:cs typeface="Arial Narrow" charset="0"/>
              </a:rPr>
              <a:t>Top 3 Coherence scores</a:t>
            </a:r>
          </a:p>
        </p:txBody>
      </p:sp>
      <p:graphicFrame>
        <p:nvGraphicFramePr>
          <p:cNvPr id="11" name="Таблица 2">
            <a:extLst>
              <a:ext uri="{FF2B5EF4-FFF2-40B4-BE49-F238E27FC236}">
                <a16:creationId xmlns:a16="http://schemas.microsoft.com/office/drawing/2014/main" id="{3CE44F73-BD5E-8C42-B1E4-4B82D4328AFB}"/>
              </a:ext>
            </a:extLst>
          </p:cNvPr>
          <p:cNvGraphicFramePr>
            <a:graphicFrameLocks noGrp="1"/>
          </p:cNvGraphicFramePr>
          <p:nvPr/>
        </p:nvGraphicFramePr>
        <p:xfrm>
          <a:off x="1513891" y="7189708"/>
          <a:ext cx="7410452" cy="3011619"/>
        </p:xfrm>
        <a:graphic>
          <a:graphicData uri="http://schemas.openxmlformats.org/drawingml/2006/table">
            <a:tbl>
              <a:tblPr firstRow="1" bandRow="1">
                <a:tableStyleId>{5940675A-B579-460E-94D1-54222C63F5DA}</a:tableStyleId>
              </a:tblPr>
              <a:tblGrid>
                <a:gridCol w="3705226">
                  <a:extLst>
                    <a:ext uri="{9D8B030D-6E8A-4147-A177-3AD203B41FA5}">
                      <a16:colId xmlns:a16="http://schemas.microsoft.com/office/drawing/2014/main" val="3440043240"/>
                    </a:ext>
                  </a:extLst>
                </a:gridCol>
                <a:gridCol w="3705226">
                  <a:extLst>
                    <a:ext uri="{9D8B030D-6E8A-4147-A177-3AD203B41FA5}">
                      <a16:colId xmlns:a16="http://schemas.microsoft.com/office/drawing/2014/main" val="1769817060"/>
                    </a:ext>
                  </a:extLst>
                </a:gridCol>
              </a:tblGrid>
              <a:tr h="565971">
                <a:tc>
                  <a:txBody>
                    <a:bodyPr/>
                    <a:lstStyle/>
                    <a:p>
                      <a:r>
                        <a:rPr lang="en-US" sz="4000" b="1" dirty="0">
                          <a:solidFill>
                            <a:schemeClr val="accent1">
                              <a:lumMod val="50000"/>
                            </a:schemeClr>
                          </a:solidFill>
                        </a:rPr>
                        <a:t>Number of topics</a:t>
                      </a:r>
                      <a:endParaRPr lang="ru-RU" sz="4000" b="1" dirty="0">
                        <a:solidFill>
                          <a:schemeClr val="accent1">
                            <a:lumMod val="50000"/>
                          </a:schemeClr>
                        </a:solidFill>
                      </a:endParaRPr>
                    </a:p>
                  </a:txBody>
                  <a:tcPr anchor="ctr">
                    <a:lnL w="127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r>
                        <a:rPr lang="en-US" sz="4000" b="1" dirty="0">
                          <a:solidFill>
                            <a:schemeClr val="accent1">
                              <a:lumMod val="50000"/>
                            </a:schemeClr>
                          </a:solidFill>
                        </a:rPr>
                        <a:t>Score</a:t>
                      </a:r>
                      <a:endParaRPr lang="ru-RU" sz="4000" b="1" dirty="0">
                        <a:solidFill>
                          <a:schemeClr val="accent1">
                            <a:lumMod val="50000"/>
                          </a:schemeClr>
                        </a:solidFill>
                      </a:endParaRPr>
                    </a:p>
                  </a:txBody>
                  <a:tcPr anchor="ctr">
                    <a:solidFill>
                      <a:schemeClr val="accent1">
                        <a:lumMod val="20000"/>
                        <a:lumOff val="80000"/>
                      </a:schemeClr>
                    </a:solidFill>
                  </a:tcPr>
                </a:tc>
                <a:extLst>
                  <a:ext uri="{0D108BD9-81ED-4DB2-BD59-A6C34878D82A}">
                    <a16:rowId xmlns:a16="http://schemas.microsoft.com/office/drawing/2014/main" val="4269461424"/>
                  </a:ext>
                </a:extLst>
              </a:tr>
              <a:tr h="770193">
                <a:tc>
                  <a:txBody>
                    <a:bodyPr/>
                    <a:lstStyle/>
                    <a:p>
                      <a:r>
                        <a:rPr lang="en-US" sz="4000" b="0" dirty="0">
                          <a:solidFill>
                            <a:schemeClr val="accent1">
                              <a:lumMod val="50000"/>
                            </a:schemeClr>
                          </a:solidFill>
                        </a:rPr>
                        <a:t>16</a:t>
                      </a:r>
                      <a:endParaRPr lang="ru-RU" sz="4000" b="0" dirty="0">
                        <a:solidFill>
                          <a:schemeClr val="accent1">
                            <a:lumMod val="50000"/>
                          </a:schemeClr>
                        </a:solidFill>
                      </a:endParaRPr>
                    </a:p>
                  </a:txBody>
                  <a:tcPr anchor="ctr"/>
                </a:tc>
                <a:tc>
                  <a:txBody>
                    <a:bodyPr/>
                    <a:lstStyle/>
                    <a:p>
                      <a:pPr algn="ctr">
                        <a:spcAft>
                          <a:spcPts val="0"/>
                        </a:spcAft>
                      </a:pPr>
                      <a:r>
                        <a:rPr lang="en-US" sz="4000" dirty="0">
                          <a:solidFill>
                            <a:srgbClr val="002060"/>
                          </a:solidFill>
                          <a:effectLst/>
                          <a:latin typeface="+mn-lt"/>
                          <a:ea typeface="Times New Roman" panose="02020603050405020304" pitchFamily="18" charset="0"/>
                          <a:cs typeface="Times New Roman" panose="02020603050405020304" pitchFamily="18" charset="0"/>
                        </a:rPr>
                        <a:t>0.535</a:t>
                      </a:r>
                      <a:endParaRPr lang="en-RU" sz="4000" dirty="0">
                        <a:solidFill>
                          <a:srgbClr val="002060"/>
                        </a:solidFill>
                        <a:effectLst/>
                        <a:latin typeface="+mn-lt"/>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3462111883"/>
                  </a:ext>
                </a:extLst>
              </a:tr>
              <a:tr h="770193">
                <a:tc>
                  <a:txBody>
                    <a:bodyPr/>
                    <a:lstStyle/>
                    <a:p>
                      <a:r>
                        <a:rPr lang="en-US" sz="4000" dirty="0">
                          <a:solidFill>
                            <a:schemeClr val="accent1">
                              <a:lumMod val="50000"/>
                            </a:schemeClr>
                          </a:solidFill>
                        </a:rPr>
                        <a:t>17</a:t>
                      </a:r>
                      <a:endParaRPr lang="ru-RU" sz="4000" dirty="0">
                        <a:solidFill>
                          <a:schemeClr val="accent1">
                            <a:lumMod val="50000"/>
                          </a:schemeClr>
                        </a:solidFill>
                      </a:endParaRPr>
                    </a:p>
                  </a:txBody>
                  <a:tcPr anchor="ctr"/>
                </a:tc>
                <a:tc>
                  <a:txBody>
                    <a:bodyPr/>
                    <a:lstStyle/>
                    <a:p>
                      <a:pPr algn="ctr">
                        <a:spcAft>
                          <a:spcPts val="0"/>
                        </a:spcAft>
                      </a:pPr>
                      <a:r>
                        <a:rPr lang="en-US" sz="4000" dirty="0">
                          <a:solidFill>
                            <a:srgbClr val="002060"/>
                          </a:solidFill>
                          <a:effectLst/>
                          <a:latin typeface="+mn-lt"/>
                          <a:ea typeface="Times New Roman" panose="02020603050405020304" pitchFamily="18" charset="0"/>
                          <a:cs typeface="Times New Roman" panose="02020603050405020304" pitchFamily="18" charset="0"/>
                        </a:rPr>
                        <a:t>0.531</a:t>
                      </a:r>
                      <a:endParaRPr lang="en-RU" sz="4000" dirty="0">
                        <a:solidFill>
                          <a:srgbClr val="002060"/>
                        </a:solidFill>
                        <a:effectLst/>
                        <a:latin typeface="+mn-lt"/>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3838312613"/>
                  </a:ext>
                </a:extLst>
              </a:tr>
              <a:tr h="770193">
                <a:tc>
                  <a:txBody>
                    <a:bodyPr/>
                    <a:lstStyle/>
                    <a:p>
                      <a:r>
                        <a:rPr lang="en-US" sz="4000" b="1" dirty="0">
                          <a:solidFill>
                            <a:schemeClr val="accent1">
                              <a:lumMod val="50000"/>
                            </a:schemeClr>
                          </a:solidFill>
                        </a:rPr>
                        <a:t>6</a:t>
                      </a:r>
                      <a:endParaRPr lang="ru-RU" sz="4000" b="1" dirty="0">
                        <a:solidFill>
                          <a:schemeClr val="accent1">
                            <a:lumMod val="50000"/>
                          </a:schemeClr>
                        </a:solidFill>
                      </a:endParaRPr>
                    </a:p>
                  </a:txBody>
                  <a:tcPr anchor="ctr"/>
                </a:tc>
                <a:tc>
                  <a:txBody>
                    <a:bodyPr/>
                    <a:lstStyle/>
                    <a:p>
                      <a:pPr algn="ctr">
                        <a:spcAft>
                          <a:spcPts val="0"/>
                        </a:spcAft>
                      </a:pPr>
                      <a:r>
                        <a:rPr lang="en-US" sz="4000" b="1" dirty="0">
                          <a:solidFill>
                            <a:srgbClr val="002060"/>
                          </a:solidFill>
                          <a:effectLst/>
                          <a:latin typeface="+mn-lt"/>
                          <a:ea typeface="Times New Roman" panose="02020603050405020304" pitchFamily="18" charset="0"/>
                          <a:cs typeface="Times New Roman" panose="02020603050405020304" pitchFamily="18" charset="0"/>
                        </a:rPr>
                        <a:t>0.519</a:t>
                      </a:r>
                      <a:endParaRPr lang="en-RU" sz="4000" b="1" dirty="0">
                        <a:solidFill>
                          <a:srgbClr val="002060"/>
                        </a:solidFill>
                        <a:effectLst/>
                        <a:latin typeface="+mn-lt"/>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239682090"/>
                  </a:ext>
                </a:extLst>
              </a:tr>
            </a:tbl>
          </a:graphicData>
        </a:graphic>
      </p:graphicFrame>
      <p:graphicFrame>
        <p:nvGraphicFramePr>
          <p:cNvPr id="12" name="Диаграмма 11">
            <a:extLst>
              <a:ext uri="{FF2B5EF4-FFF2-40B4-BE49-F238E27FC236}">
                <a16:creationId xmlns:a16="http://schemas.microsoft.com/office/drawing/2014/main" id="{920EB78C-2C3E-4A2A-A1C6-6D63040695CB}"/>
              </a:ext>
            </a:extLst>
          </p:cNvPr>
          <p:cNvGraphicFramePr>
            <a:graphicFrameLocks/>
          </p:cNvGraphicFramePr>
          <p:nvPr/>
        </p:nvGraphicFramePr>
        <p:xfrm>
          <a:off x="9533171" y="4729200"/>
          <a:ext cx="13221057" cy="7932634"/>
        </p:xfrm>
        <a:graphic>
          <a:graphicData uri="http://schemas.openxmlformats.org/drawingml/2006/chart">
            <c:chart xmlns:c="http://schemas.openxmlformats.org/drawingml/2006/chart" xmlns:r="http://schemas.openxmlformats.org/officeDocument/2006/relationships" r:id="rId3"/>
          </a:graphicData>
        </a:graphic>
      </p:graphicFrame>
      <p:pic>
        <p:nvPicPr>
          <p:cNvPr id="2" name="Рисунок 1">
            <a:extLst>
              <a:ext uri="{FF2B5EF4-FFF2-40B4-BE49-F238E27FC236}">
                <a16:creationId xmlns:a16="http://schemas.microsoft.com/office/drawing/2014/main" id="{6ED7C5B2-89E7-4840-80EE-12D7ABEF7ECE}"/>
              </a:ext>
            </a:extLst>
          </p:cNvPr>
          <p:cNvPicPr>
            <a:picLocks noChangeAspect="1"/>
          </p:cNvPicPr>
          <p:nvPr/>
        </p:nvPicPr>
        <p:blipFill rotWithShape="1">
          <a:blip r:embed="rId4"/>
          <a:srcRect l="2780" t="37685" r="4860" b="48934"/>
          <a:stretch/>
        </p:blipFill>
        <p:spPr>
          <a:xfrm rot="5400000">
            <a:off x="10982093" y="9100543"/>
            <a:ext cx="5239212" cy="52754"/>
          </a:xfrm>
          <a:prstGeom prst="rect">
            <a:avLst/>
          </a:prstGeom>
        </p:spPr>
      </p:pic>
    </p:spTree>
    <p:extLst>
      <p:ext uri="{BB962C8B-B14F-4D97-AF65-F5344CB8AC3E}">
        <p14:creationId xmlns:p14="http://schemas.microsoft.com/office/powerpoint/2010/main" val="1923782296"/>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Очень крутой заголовок…"/>
          <p:cNvSpPr txBox="1"/>
          <p:nvPr/>
        </p:nvSpPr>
        <p:spPr>
          <a:xfrm>
            <a:off x="1209449" y="2972786"/>
            <a:ext cx="21489608" cy="231322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lgn="l">
              <a:defRPr sz="5000" b="1" cap="all">
                <a:solidFill>
                  <a:srgbClr val="253957"/>
                </a:solidFill>
                <a:latin typeface="+mn-lt"/>
                <a:ea typeface="+mn-ea"/>
                <a:cs typeface="+mn-cs"/>
                <a:sym typeface="Arial Narrow"/>
              </a:defRPr>
            </a:pPr>
            <a:r>
              <a:rPr lang="en-US" sz="7000" b="1" dirty="0">
                <a:latin typeface="Arial Narrow" charset="0"/>
                <a:ea typeface="Arial Narrow" charset="0"/>
                <a:cs typeface="Arial Narrow" charset="0"/>
              </a:rPr>
              <a:t>Description of the results</a:t>
            </a:r>
          </a:p>
        </p:txBody>
      </p:sp>
      <p:sp>
        <p:nvSpPr>
          <p:cNvPr id="89" name="Линия"/>
          <p:cNvSpPr/>
          <p:nvPr/>
        </p:nvSpPr>
        <p:spPr>
          <a:xfrm>
            <a:off x="1201065" y="2214562"/>
            <a:ext cx="21506374" cy="1"/>
          </a:xfrm>
          <a:prstGeom prst="line">
            <a:avLst/>
          </a:prstGeom>
          <a:ln w="12700">
            <a:solidFill>
              <a:srgbClr val="253957"/>
            </a:solidFill>
            <a:miter lim="400000"/>
          </a:ln>
        </p:spPr>
        <p:txBody>
          <a:bodyPr lIns="71437" tIns="71437" rIns="71437" bIns="71437" anchor="ctr"/>
          <a:lstStyle/>
          <a:p>
            <a:pPr>
              <a:defRPr sz="3200"/>
            </a:pPr>
            <a:endParaRPr/>
          </a:p>
        </p:txBody>
      </p:sp>
      <p:sp>
        <p:nvSpPr>
          <p:cNvPr id="8" name="Название подразделения, лаборатории, факультета и т.д."/>
          <p:cNvSpPr txBox="1"/>
          <p:nvPr/>
        </p:nvSpPr>
        <p:spPr>
          <a:xfrm>
            <a:off x="11338744" y="942364"/>
            <a:ext cx="11366416" cy="513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spAutoFit/>
          </a:bodyPr>
          <a:lstStyle>
            <a:lvl1pPr algn="r">
              <a:defRPr sz="2400">
                <a:solidFill>
                  <a:srgbClr val="253957"/>
                </a:solidFill>
                <a:latin typeface="+mn-lt"/>
                <a:ea typeface="+mn-ea"/>
                <a:cs typeface="+mn-cs"/>
                <a:sym typeface="Arial Narrow"/>
              </a:defRPr>
            </a:lvl1pPr>
          </a:lstStyle>
          <a:p>
            <a:r>
              <a:rPr lang="en-US" dirty="0"/>
              <a:t>International Business and Management</a:t>
            </a:r>
          </a:p>
        </p:txBody>
      </p:sp>
      <p:pic>
        <p:nvPicPr>
          <p:cNvPr id="9" name="Изображение" descr="Изображение"/>
          <p:cNvPicPr>
            <a:picLocks noChangeAspect="1"/>
          </p:cNvPicPr>
          <p:nvPr/>
        </p:nvPicPr>
        <p:blipFill>
          <a:blip r:embed="rId2"/>
          <a:stretch>
            <a:fillRect/>
          </a:stretch>
        </p:blipFill>
        <p:spPr>
          <a:xfrm>
            <a:off x="1211199" y="620465"/>
            <a:ext cx="1214985" cy="1214985"/>
          </a:xfrm>
          <a:prstGeom prst="rect">
            <a:avLst/>
          </a:prstGeom>
          <a:ln w="12700">
            <a:miter lim="400000"/>
          </a:ln>
        </p:spPr>
      </p:pic>
      <p:sp>
        <p:nvSpPr>
          <p:cNvPr id="6"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a:extLst>
              <a:ext uri="{FF2B5EF4-FFF2-40B4-BE49-F238E27FC236}">
                <a16:creationId xmlns:a16="http://schemas.microsoft.com/office/drawing/2014/main" id="{A1583E55-A704-0643-BD47-CCB18F769369}"/>
              </a:ext>
            </a:extLst>
          </p:cNvPr>
          <p:cNvSpPr txBox="1"/>
          <p:nvPr/>
        </p:nvSpPr>
        <p:spPr>
          <a:xfrm>
            <a:off x="1201065" y="4275434"/>
            <a:ext cx="21489609" cy="6729023"/>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lstStyle/>
          <a:p>
            <a:pPr lvl="1" indent="0">
              <a:lnSpc>
                <a:spcPct val="150000"/>
              </a:lnSpc>
              <a:spcBef>
                <a:spcPts val="2000"/>
              </a:spcBef>
              <a:buSzPct val="100000"/>
              <a:defRPr sz="2100">
                <a:solidFill>
                  <a:srgbClr val="253957"/>
                </a:solidFill>
                <a:latin typeface="+mn-lt"/>
                <a:ea typeface="+mn-ea"/>
                <a:cs typeface="+mn-cs"/>
                <a:sym typeface="Arial Narrow"/>
              </a:defRPr>
            </a:pPr>
            <a:r>
              <a:rPr lang="en-US" sz="4800" b="1" dirty="0">
                <a:latin typeface="Arial Narrow" charset="0"/>
                <a:ea typeface="Arial Narrow" charset="0"/>
                <a:cs typeface="Arial Narrow" charset="0"/>
              </a:rPr>
              <a:t>LDA</a:t>
            </a:r>
            <a:r>
              <a:rPr lang="ru-RU" sz="4800" b="1" dirty="0">
                <a:latin typeface="Arial Narrow" charset="0"/>
                <a:ea typeface="Arial Narrow" charset="0"/>
                <a:cs typeface="Arial Narrow" charset="0"/>
              </a:rPr>
              <a:t> </a:t>
            </a:r>
            <a:r>
              <a:rPr lang="en-US" sz="4800" b="1" dirty="0">
                <a:latin typeface="Arial Narrow" charset="0"/>
                <a:ea typeface="Arial Narrow" charset="0"/>
                <a:cs typeface="Arial Narrow" charset="0"/>
              </a:rPr>
              <a:t>6-topic model output</a:t>
            </a:r>
          </a:p>
        </p:txBody>
      </p:sp>
      <p:graphicFrame>
        <p:nvGraphicFramePr>
          <p:cNvPr id="7" name="Таблица 2">
            <a:extLst>
              <a:ext uri="{FF2B5EF4-FFF2-40B4-BE49-F238E27FC236}">
                <a16:creationId xmlns:a16="http://schemas.microsoft.com/office/drawing/2014/main" id="{D00FC3A1-D066-E043-AE6D-EB8B2C463655}"/>
              </a:ext>
            </a:extLst>
          </p:cNvPr>
          <p:cNvGraphicFramePr>
            <a:graphicFrameLocks noGrp="1"/>
          </p:cNvGraphicFramePr>
          <p:nvPr>
            <p:extLst>
              <p:ext uri="{D42A27DB-BD31-4B8C-83A1-F6EECF244321}">
                <p14:modId xmlns:p14="http://schemas.microsoft.com/office/powerpoint/2010/main" val="1798709267"/>
              </p:ext>
            </p:extLst>
          </p:nvPr>
        </p:nvGraphicFramePr>
        <p:xfrm>
          <a:off x="1213475" y="5745412"/>
          <a:ext cx="21493964" cy="4484851"/>
        </p:xfrm>
        <a:graphic>
          <a:graphicData uri="http://schemas.openxmlformats.org/drawingml/2006/table">
            <a:tbl>
              <a:tblPr firstRow="1" bandRow="1">
                <a:tableStyleId>{5940675A-B579-460E-94D1-54222C63F5DA}</a:tableStyleId>
              </a:tblPr>
              <a:tblGrid>
                <a:gridCol w="1536758">
                  <a:extLst>
                    <a:ext uri="{9D8B030D-6E8A-4147-A177-3AD203B41FA5}">
                      <a16:colId xmlns:a16="http://schemas.microsoft.com/office/drawing/2014/main" val="1262245665"/>
                    </a:ext>
                  </a:extLst>
                </a:gridCol>
                <a:gridCol w="3326201">
                  <a:extLst>
                    <a:ext uri="{9D8B030D-6E8A-4147-A177-3AD203B41FA5}">
                      <a16:colId xmlns:a16="http://schemas.microsoft.com/office/drawing/2014/main" val="3440043240"/>
                    </a:ext>
                  </a:extLst>
                </a:gridCol>
                <a:gridCol w="3326201">
                  <a:extLst>
                    <a:ext uri="{9D8B030D-6E8A-4147-A177-3AD203B41FA5}">
                      <a16:colId xmlns:a16="http://schemas.microsoft.com/office/drawing/2014/main" val="1769817060"/>
                    </a:ext>
                  </a:extLst>
                </a:gridCol>
                <a:gridCol w="3326201">
                  <a:extLst>
                    <a:ext uri="{9D8B030D-6E8A-4147-A177-3AD203B41FA5}">
                      <a16:colId xmlns:a16="http://schemas.microsoft.com/office/drawing/2014/main" val="1805696530"/>
                    </a:ext>
                  </a:extLst>
                </a:gridCol>
                <a:gridCol w="3326201">
                  <a:extLst>
                    <a:ext uri="{9D8B030D-6E8A-4147-A177-3AD203B41FA5}">
                      <a16:colId xmlns:a16="http://schemas.microsoft.com/office/drawing/2014/main" val="1684981010"/>
                    </a:ext>
                  </a:extLst>
                </a:gridCol>
                <a:gridCol w="3326201">
                  <a:extLst>
                    <a:ext uri="{9D8B030D-6E8A-4147-A177-3AD203B41FA5}">
                      <a16:colId xmlns:a16="http://schemas.microsoft.com/office/drawing/2014/main" val="80811752"/>
                    </a:ext>
                  </a:extLst>
                </a:gridCol>
                <a:gridCol w="3326201">
                  <a:extLst>
                    <a:ext uri="{9D8B030D-6E8A-4147-A177-3AD203B41FA5}">
                      <a16:colId xmlns:a16="http://schemas.microsoft.com/office/drawing/2014/main" val="2714214963"/>
                    </a:ext>
                  </a:extLst>
                </a:gridCol>
              </a:tblGrid>
              <a:tr h="681692">
                <a:tc>
                  <a:txBody>
                    <a:bodyPr/>
                    <a:lstStyle/>
                    <a:p>
                      <a:endParaRPr lang="ru-RU" sz="4000" dirty="0">
                        <a:solidFill>
                          <a:schemeClr val="accent1">
                            <a:lumMod val="50000"/>
                          </a:schemeClr>
                        </a:solidFill>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4000" b="1" dirty="0">
                          <a:solidFill>
                            <a:schemeClr val="accent1">
                              <a:lumMod val="50000"/>
                            </a:schemeClr>
                          </a:solidFill>
                        </a:rPr>
                        <a:t>TOPIC 1</a:t>
                      </a:r>
                      <a:endParaRPr lang="ru-RU" sz="4000" b="1" dirty="0">
                        <a:solidFill>
                          <a:schemeClr val="accent1">
                            <a:lumMod val="50000"/>
                          </a:schemeClr>
                        </a:solidFill>
                      </a:endParaRPr>
                    </a:p>
                  </a:txBody>
                  <a:tcPr anchor="ctr">
                    <a:lnL w="127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r>
                        <a:rPr lang="en-US" sz="4000" b="1" dirty="0">
                          <a:solidFill>
                            <a:schemeClr val="accent1">
                              <a:lumMod val="50000"/>
                            </a:schemeClr>
                          </a:solidFill>
                        </a:rPr>
                        <a:t>TOPIC 2</a:t>
                      </a:r>
                      <a:endParaRPr lang="ru-RU" sz="4000" b="1" dirty="0">
                        <a:solidFill>
                          <a:schemeClr val="accent1">
                            <a:lumMod val="50000"/>
                          </a:schemeClr>
                        </a:solidFill>
                      </a:endParaRPr>
                    </a:p>
                  </a:txBody>
                  <a:tcPr anchor="ctr">
                    <a:solidFill>
                      <a:schemeClr val="accent1">
                        <a:lumMod val="20000"/>
                        <a:lumOff val="80000"/>
                      </a:schemeClr>
                    </a:solidFill>
                  </a:tcPr>
                </a:tc>
                <a:tc>
                  <a:txBody>
                    <a:bodyPr/>
                    <a:lstStyle/>
                    <a:p>
                      <a:r>
                        <a:rPr lang="en-US" sz="4000" b="1" dirty="0">
                          <a:solidFill>
                            <a:schemeClr val="accent1">
                              <a:lumMod val="50000"/>
                            </a:schemeClr>
                          </a:solidFill>
                        </a:rPr>
                        <a:t>TOPIC 3</a:t>
                      </a:r>
                      <a:endParaRPr lang="ru-RU" sz="4000" b="1" dirty="0">
                        <a:solidFill>
                          <a:schemeClr val="accent1">
                            <a:lumMod val="50000"/>
                          </a:schemeClr>
                        </a:solidFill>
                      </a:endParaRPr>
                    </a:p>
                  </a:txBody>
                  <a:tcPr anchor="ctr">
                    <a:solidFill>
                      <a:schemeClr val="accent1">
                        <a:lumMod val="20000"/>
                        <a:lumOff val="80000"/>
                      </a:schemeClr>
                    </a:solidFill>
                  </a:tcPr>
                </a:tc>
                <a:tc>
                  <a:txBody>
                    <a:bodyPr/>
                    <a:lstStyle/>
                    <a:p>
                      <a:r>
                        <a:rPr lang="en-US" sz="4000" b="1" dirty="0">
                          <a:solidFill>
                            <a:schemeClr val="accent1">
                              <a:lumMod val="50000"/>
                            </a:schemeClr>
                          </a:solidFill>
                        </a:rPr>
                        <a:t>TOPIC 4</a:t>
                      </a:r>
                      <a:endParaRPr lang="ru-RU" sz="4000" b="1" dirty="0">
                        <a:solidFill>
                          <a:schemeClr val="accent1">
                            <a:lumMod val="50000"/>
                          </a:schemeClr>
                        </a:solidFill>
                      </a:endParaRPr>
                    </a:p>
                  </a:txBody>
                  <a:tcPr anchor="ctr">
                    <a:solidFill>
                      <a:schemeClr val="accent1">
                        <a:lumMod val="20000"/>
                        <a:lumOff val="80000"/>
                      </a:schemeClr>
                    </a:solidFill>
                  </a:tcPr>
                </a:tc>
                <a:tc>
                  <a:txBody>
                    <a:bodyPr/>
                    <a:lstStyle/>
                    <a:p>
                      <a:r>
                        <a:rPr lang="en-US" sz="4000" b="1" dirty="0">
                          <a:solidFill>
                            <a:schemeClr val="accent1">
                              <a:lumMod val="50000"/>
                            </a:schemeClr>
                          </a:solidFill>
                        </a:rPr>
                        <a:t>TOPIC 5</a:t>
                      </a:r>
                      <a:endParaRPr lang="ru-RU" sz="4000" b="1" dirty="0">
                        <a:solidFill>
                          <a:schemeClr val="accent1">
                            <a:lumMod val="50000"/>
                          </a:schemeClr>
                        </a:solidFill>
                      </a:endParaRPr>
                    </a:p>
                  </a:txBody>
                  <a:tcPr anchor="ctr">
                    <a:solidFill>
                      <a:schemeClr val="accent1">
                        <a:lumMod val="20000"/>
                        <a:lumOff val="80000"/>
                      </a:schemeClr>
                    </a:solidFill>
                  </a:tcPr>
                </a:tc>
                <a:tc>
                  <a:txBody>
                    <a:bodyPr/>
                    <a:lstStyle/>
                    <a:p>
                      <a:r>
                        <a:rPr lang="en-US" sz="4000" b="1" dirty="0">
                          <a:solidFill>
                            <a:schemeClr val="accent1">
                              <a:lumMod val="50000"/>
                            </a:schemeClr>
                          </a:solidFill>
                        </a:rPr>
                        <a:t>TOPIC 6</a:t>
                      </a:r>
                      <a:endParaRPr lang="ru-RU" sz="4000" b="1" dirty="0">
                        <a:solidFill>
                          <a:schemeClr val="accent1">
                            <a:lumMod val="50000"/>
                          </a:schemeClr>
                        </a:solidFill>
                      </a:endParaRPr>
                    </a:p>
                  </a:txBody>
                  <a:tcPr anchor="ctr">
                    <a:solidFill>
                      <a:schemeClr val="accent1">
                        <a:lumMod val="20000"/>
                        <a:lumOff val="80000"/>
                      </a:schemeClr>
                    </a:solidFill>
                  </a:tcPr>
                </a:tc>
                <a:extLst>
                  <a:ext uri="{0D108BD9-81ED-4DB2-BD59-A6C34878D82A}">
                    <a16:rowId xmlns:a16="http://schemas.microsoft.com/office/drawing/2014/main" val="4269461424"/>
                  </a:ext>
                </a:extLst>
              </a:tr>
              <a:tr h="689202">
                <a:tc>
                  <a:txBody>
                    <a:bodyPr/>
                    <a:lstStyle/>
                    <a:p>
                      <a:r>
                        <a:rPr lang="en-US" sz="4000" dirty="0">
                          <a:solidFill>
                            <a:schemeClr val="accent1">
                              <a:lumMod val="50000"/>
                            </a:schemeClr>
                          </a:solidFill>
                        </a:rPr>
                        <a:t>Title</a:t>
                      </a:r>
                      <a:endParaRPr lang="ru-RU" sz="4000" dirty="0">
                        <a:solidFill>
                          <a:schemeClr val="accent1">
                            <a:lumMod val="50000"/>
                          </a:schemeClr>
                        </a:solidFill>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4000" b="0" dirty="0">
                          <a:solidFill>
                            <a:schemeClr val="accent1">
                              <a:lumMod val="50000"/>
                            </a:schemeClr>
                          </a:solidFill>
                        </a:rPr>
                        <a:t>Landmarks</a:t>
                      </a:r>
                      <a:endParaRPr lang="ru-RU" sz="4000" b="0" dirty="0">
                        <a:solidFill>
                          <a:schemeClr val="accent1">
                            <a:lumMod val="50000"/>
                          </a:schemeClr>
                        </a:solidFill>
                      </a:endParaRPr>
                    </a:p>
                  </a:txBody>
                  <a:tcPr/>
                </a:tc>
                <a:tc>
                  <a:txBody>
                    <a:bodyPr/>
                    <a:lstStyle/>
                    <a:p>
                      <a:r>
                        <a:rPr lang="en-US" sz="4000" dirty="0">
                          <a:solidFill>
                            <a:schemeClr val="accent1">
                              <a:lumMod val="50000"/>
                            </a:schemeClr>
                          </a:solidFill>
                        </a:rPr>
                        <a:t>Exhibitions</a:t>
                      </a:r>
                      <a:endParaRPr lang="ru-RU" sz="4000" dirty="0">
                        <a:solidFill>
                          <a:schemeClr val="accent1">
                            <a:lumMod val="50000"/>
                          </a:schemeClr>
                        </a:solidFill>
                      </a:endParaRPr>
                    </a:p>
                  </a:txBody>
                  <a:tcPr/>
                </a:tc>
                <a:tc>
                  <a:txBody>
                    <a:bodyPr/>
                    <a:lstStyle/>
                    <a:p>
                      <a:r>
                        <a:rPr lang="en-US" sz="4000" dirty="0">
                          <a:solidFill>
                            <a:schemeClr val="accent1">
                              <a:lumMod val="50000"/>
                            </a:schemeClr>
                          </a:solidFill>
                        </a:rPr>
                        <a:t>City Tours</a:t>
                      </a:r>
                      <a:endParaRPr lang="ru-RU" sz="4000" dirty="0">
                        <a:solidFill>
                          <a:schemeClr val="accent1">
                            <a:lumMod val="50000"/>
                          </a:schemeClr>
                        </a:solidFill>
                      </a:endParaRPr>
                    </a:p>
                  </a:txBody>
                  <a:tcPr/>
                </a:tc>
                <a:tc>
                  <a:txBody>
                    <a:bodyPr/>
                    <a:lstStyle/>
                    <a:p>
                      <a:r>
                        <a:rPr lang="en-US" sz="4000" dirty="0">
                          <a:solidFill>
                            <a:schemeClr val="accent1">
                              <a:lumMod val="50000"/>
                            </a:schemeClr>
                          </a:solidFill>
                        </a:rPr>
                        <a:t>Food</a:t>
                      </a:r>
                      <a:endParaRPr lang="ru-RU" sz="4000" dirty="0">
                        <a:solidFill>
                          <a:schemeClr val="accent1">
                            <a:lumMod val="50000"/>
                          </a:schemeClr>
                        </a:solidFill>
                      </a:endParaRPr>
                    </a:p>
                  </a:txBody>
                  <a:tcPr/>
                </a:tc>
                <a:tc>
                  <a:txBody>
                    <a:bodyPr/>
                    <a:lstStyle/>
                    <a:p>
                      <a:r>
                        <a:rPr lang="en-US" sz="4000" dirty="0">
                          <a:solidFill>
                            <a:schemeClr val="accent1">
                              <a:lumMod val="50000"/>
                            </a:schemeClr>
                          </a:solidFill>
                        </a:rPr>
                        <a:t>Nature</a:t>
                      </a:r>
                      <a:endParaRPr lang="ru-RU" sz="4000" dirty="0">
                        <a:solidFill>
                          <a:schemeClr val="accent1">
                            <a:lumMod val="50000"/>
                          </a:schemeClr>
                        </a:solidFill>
                      </a:endParaRPr>
                    </a:p>
                  </a:txBody>
                  <a:tcPr/>
                </a:tc>
                <a:tc>
                  <a:txBody>
                    <a:bodyPr/>
                    <a:lstStyle/>
                    <a:p>
                      <a:r>
                        <a:rPr lang="en-US" sz="4000" dirty="0">
                          <a:solidFill>
                            <a:schemeClr val="accent1">
                              <a:lumMod val="50000"/>
                            </a:schemeClr>
                          </a:solidFill>
                        </a:rPr>
                        <a:t>Performing Arts</a:t>
                      </a:r>
                      <a:endParaRPr lang="ru-RU" sz="4000" dirty="0">
                        <a:solidFill>
                          <a:schemeClr val="accent1">
                            <a:lumMod val="50000"/>
                          </a:schemeClr>
                        </a:solidFill>
                      </a:endParaRPr>
                    </a:p>
                  </a:txBody>
                  <a:tcPr/>
                </a:tc>
                <a:extLst>
                  <a:ext uri="{0D108BD9-81ED-4DB2-BD59-A6C34878D82A}">
                    <a16:rowId xmlns:a16="http://schemas.microsoft.com/office/drawing/2014/main" val="3462111883"/>
                  </a:ext>
                </a:extLst>
              </a:tr>
              <a:tr h="3082771">
                <a:tc>
                  <a:txBody>
                    <a:bodyPr/>
                    <a:lstStyle/>
                    <a:p>
                      <a:r>
                        <a:rPr lang="en-US" sz="4000" dirty="0">
                          <a:solidFill>
                            <a:schemeClr val="accent1">
                              <a:lumMod val="50000"/>
                            </a:schemeClr>
                          </a:solidFill>
                        </a:rPr>
                        <a:t>Top Words</a:t>
                      </a:r>
                      <a:endParaRPr lang="ru-RU" sz="4000" dirty="0">
                        <a:solidFill>
                          <a:schemeClr val="accent1">
                            <a:lumMod val="50000"/>
                          </a:schemeClr>
                        </a:solidFill>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Aft>
                          <a:spcPts val="0"/>
                        </a:spcAft>
                      </a:pPr>
                      <a:r>
                        <a:rPr lang="en-US" sz="4000" dirty="0">
                          <a:solidFill>
                            <a:srgbClr val="002060"/>
                          </a:solidFill>
                          <a:effectLst/>
                          <a:latin typeface="+mn-lt"/>
                          <a:ea typeface="Times New Roman" panose="02020603050405020304" pitchFamily="18" charset="0"/>
                          <a:cs typeface="Times New Roman" panose="02020603050405020304" pitchFamily="18" charset="0"/>
                        </a:rPr>
                        <a:t>church </a:t>
                      </a:r>
                      <a:endParaRPr lang="en-RU" sz="4000" dirty="0">
                        <a:solidFill>
                          <a:srgbClr val="002060"/>
                        </a:solidFill>
                        <a:effectLst/>
                        <a:latin typeface="+mn-lt"/>
                        <a:ea typeface="Times New Roman" panose="02020603050405020304" pitchFamily="18" charset="0"/>
                        <a:cs typeface="Times New Roman" panose="02020603050405020304" pitchFamily="18" charset="0"/>
                      </a:endParaRPr>
                    </a:p>
                    <a:p>
                      <a:pPr>
                        <a:spcAft>
                          <a:spcPts val="0"/>
                        </a:spcAft>
                      </a:pPr>
                      <a:r>
                        <a:rPr lang="en-US" sz="4000" dirty="0">
                          <a:solidFill>
                            <a:srgbClr val="002060"/>
                          </a:solidFill>
                          <a:effectLst/>
                          <a:latin typeface="+mn-lt"/>
                          <a:ea typeface="Times New Roman" panose="02020603050405020304" pitchFamily="18" charset="0"/>
                          <a:cs typeface="Times New Roman" panose="02020603050405020304" pitchFamily="18" charset="0"/>
                        </a:rPr>
                        <a:t>square</a:t>
                      </a:r>
                      <a:endParaRPr lang="en-RU" sz="4000" dirty="0">
                        <a:solidFill>
                          <a:srgbClr val="002060"/>
                        </a:solidFill>
                        <a:effectLst/>
                        <a:latin typeface="+mn-lt"/>
                        <a:ea typeface="Times New Roman" panose="02020603050405020304" pitchFamily="18" charset="0"/>
                        <a:cs typeface="Times New Roman" panose="02020603050405020304" pitchFamily="18" charset="0"/>
                      </a:endParaRPr>
                    </a:p>
                    <a:p>
                      <a:pPr>
                        <a:spcAft>
                          <a:spcPts val="0"/>
                        </a:spcAft>
                      </a:pPr>
                      <a:r>
                        <a:rPr lang="en-US" sz="4000" dirty="0">
                          <a:solidFill>
                            <a:srgbClr val="002060"/>
                          </a:solidFill>
                          <a:effectLst/>
                          <a:latin typeface="+mn-lt"/>
                          <a:ea typeface="Times New Roman" panose="02020603050405020304" pitchFamily="18" charset="0"/>
                          <a:cs typeface="Times New Roman" panose="02020603050405020304" pitchFamily="18" charset="0"/>
                        </a:rPr>
                        <a:t>statue</a:t>
                      </a:r>
                      <a:endParaRPr lang="en-RU" sz="4000" dirty="0">
                        <a:solidFill>
                          <a:srgbClr val="002060"/>
                        </a:solidFill>
                        <a:effectLst/>
                        <a:latin typeface="+mn-lt"/>
                        <a:ea typeface="Times New Roman" panose="02020603050405020304" pitchFamily="18" charset="0"/>
                        <a:cs typeface="Times New Roman" panose="02020603050405020304" pitchFamily="18" charset="0"/>
                      </a:endParaRPr>
                    </a:p>
                    <a:p>
                      <a:pPr>
                        <a:spcAft>
                          <a:spcPts val="0"/>
                        </a:spcAft>
                      </a:pPr>
                      <a:r>
                        <a:rPr lang="en-US" sz="4000" dirty="0">
                          <a:solidFill>
                            <a:srgbClr val="002060"/>
                          </a:solidFill>
                          <a:effectLst/>
                          <a:latin typeface="+mn-lt"/>
                          <a:ea typeface="Times New Roman" panose="02020603050405020304" pitchFamily="18" charset="0"/>
                          <a:cs typeface="Times New Roman" panose="02020603050405020304" pitchFamily="18" charset="0"/>
                        </a:rPr>
                        <a:t>memorial</a:t>
                      </a:r>
                      <a:endParaRPr lang="en-RU" sz="4000" dirty="0">
                        <a:solidFill>
                          <a:srgbClr val="002060"/>
                        </a:solidFill>
                        <a:effectLst/>
                        <a:latin typeface="+mn-lt"/>
                        <a:ea typeface="Times New Roman" panose="02020603050405020304" pitchFamily="18" charset="0"/>
                        <a:cs typeface="Times New Roman" panose="02020603050405020304" pitchFamily="18" charset="0"/>
                      </a:endParaRPr>
                    </a:p>
                    <a:p>
                      <a:pPr>
                        <a:spcAft>
                          <a:spcPts val="0"/>
                        </a:spcAft>
                      </a:pPr>
                      <a:r>
                        <a:rPr lang="en-US" sz="4000" dirty="0">
                          <a:solidFill>
                            <a:srgbClr val="002060"/>
                          </a:solidFill>
                          <a:effectLst/>
                          <a:latin typeface="+mn-lt"/>
                          <a:ea typeface="Times New Roman" panose="02020603050405020304" pitchFamily="18" charset="0"/>
                          <a:cs typeface="Times New Roman" panose="02020603050405020304" pitchFamily="18" charset="0"/>
                        </a:rPr>
                        <a:t>palace</a:t>
                      </a:r>
                      <a:endParaRPr lang="en-RU" sz="4000" dirty="0">
                        <a:solidFill>
                          <a:srgbClr val="002060"/>
                        </a:solidFill>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a:spcAft>
                          <a:spcPts val="0"/>
                        </a:spcAft>
                      </a:pPr>
                      <a:r>
                        <a:rPr lang="en-US" sz="4000" dirty="0">
                          <a:solidFill>
                            <a:srgbClr val="002060"/>
                          </a:solidFill>
                          <a:effectLst/>
                          <a:latin typeface="+mn-lt"/>
                          <a:ea typeface="Times New Roman" panose="02020603050405020304" pitchFamily="18" charset="0"/>
                          <a:cs typeface="Times New Roman" panose="02020603050405020304" pitchFamily="18" charset="0"/>
                        </a:rPr>
                        <a:t>museum</a:t>
                      </a:r>
                      <a:endParaRPr lang="en-RU" sz="4000" dirty="0">
                        <a:solidFill>
                          <a:srgbClr val="002060"/>
                        </a:solidFill>
                        <a:effectLst/>
                        <a:latin typeface="+mn-lt"/>
                        <a:ea typeface="Times New Roman" panose="02020603050405020304" pitchFamily="18" charset="0"/>
                        <a:cs typeface="Times New Roman" panose="02020603050405020304" pitchFamily="18" charset="0"/>
                      </a:endParaRPr>
                    </a:p>
                    <a:p>
                      <a:pPr>
                        <a:spcAft>
                          <a:spcPts val="0"/>
                        </a:spcAft>
                      </a:pPr>
                      <a:r>
                        <a:rPr lang="en-US" sz="4000" dirty="0">
                          <a:solidFill>
                            <a:srgbClr val="002060"/>
                          </a:solidFill>
                          <a:effectLst/>
                          <a:latin typeface="+mn-lt"/>
                          <a:ea typeface="Times New Roman" panose="02020603050405020304" pitchFamily="18" charset="0"/>
                          <a:cs typeface="Times New Roman" panose="02020603050405020304" pitchFamily="18" charset="0"/>
                        </a:rPr>
                        <a:t>exhibit</a:t>
                      </a:r>
                      <a:endParaRPr lang="en-RU" sz="4000" dirty="0">
                        <a:solidFill>
                          <a:srgbClr val="002060"/>
                        </a:solidFill>
                        <a:effectLst/>
                        <a:latin typeface="+mn-lt"/>
                        <a:ea typeface="Times New Roman" panose="02020603050405020304" pitchFamily="18" charset="0"/>
                        <a:cs typeface="Times New Roman" panose="02020603050405020304" pitchFamily="18" charset="0"/>
                      </a:endParaRPr>
                    </a:p>
                    <a:p>
                      <a:pPr>
                        <a:spcAft>
                          <a:spcPts val="0"/>
                        </a:spcAft>
                      </a:pPr>
                      <a:r>
                        <a:rPr lang="en-US" sz="4000" dirty="0">
                          <a:solidFill>
                            <a:srgbClr val="002060"/>
                          </a:solidFill>
                          <a:effectLst/>
                          <a:latin typeface="+mn-lt"/>
                          <a:ea typeface="Times New Roman" panose="02020603050405020304" pitchFamily="18" charset="0"/>
                          <a:cs typeface="Times New Roman" panose="02020603050405020304" pitchFamily="18" charset="0"/>
                        </a:rPr>
                        <a:t>tour</a:t>
                      </a:r>
                      <a:endParaRPr lang="en-RU" sz="4000" dirty="0">
                        <a:solidFill>
                          <a:srgbClr val="002060"/>
                        </a:solidFill>
                        <a:effectLst/>
                        <a:latin typeface="+mn-lt"/>
                        <a:ea typeface="Times New Roman" panose="02020603050405020304" pitchFamily="18" charset="0"/>
                        <a:cs typeface="Times New Roman" panose="02020603050405020304" pitchFamily="18" charset="0"/>
                      </a:endParaRPr>
                    </a:p>
                    <a:p>
                      <a:pPr>
                        <a:spcAft>
                          <a:spcPts val="0"/>
                        </a:spcAft>
                      </a:pPr>
                      <a:r>
                        <a:rPr lang="en-US" sz="4000" dirty="0">
                          <a:solidFill>
                            <a:srgbClr val="002060"/>
                          </a:solidFill>
                          <a:effectLst/>
                          <a:latin typeface="+mn-lt"/>
                          <a:ea typeface="Times New Roman" panose="02020603050405020304" pitchFamily="18" charset="0"/>
                          <a:cs typeface="Times New Roman" panose="02020603050405020304" pitchFamily="18" charset="0"/>
                        </a:rPr>
                        <a:t>galleries</a:t>
                      </a:r>
                      <a:endParaRPr lang="en-RU" sz="4000" dirty="0">
                        <a:solidFill>
                          <a:srgbClr val="002060"/>
                        </a:solidFill>
                        <a:effectLst/>
                        <a:latin typeface="+mn-lt"/>
                        <a:ea typeface="Times New Roman" panose="02020603050405020304" pitchFamily="18" charset="0"/>
                        <a:cs typeface="Times New Roman" panose="02020603050405020304" pitchFamily="18" charset="0"/>
                      </a:endParaRPr>
                    </a:p>
                    <a:p>
                      <a:pPr>
                        <a:spcAft>
                          <a:spcPts val="0"/>
                        </a:spcAft>
                      </a:pPr>
                      <a:r>
                        <a:rPr lang="en-US" sz="4000" dirty="0">
                          <a:solidFill>
                            <a:srgbClr val="002060"/>
                          </a:solidFill>
                          <a:effectLst/>
                          <a:latin typeface="+mn-lt"/>
                          <a:ea typeface="Times New Roman" panose="02020603050405020304" pitchFamily="18" charset="0"/>
                          <a:cs typeface="Times New Roman" panose="02020603050405020304" pitchFamily="18" charset="0"/>
                        </a:rPr>
                        <a:t>art</a:t>
                      </a:r>
                      <a:endParaRPr lang="en-RU" sz="4000" dirty="0">
                        <a:solidFill>
                          <a:srgbClr val="002060"/>
                        </a:solidFill>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a:spcAft>
                          <a:spcPts val="0"/>
                        </a:spcAft>
                      </a:pPr>
                      <a:r>
                        <a:rPr lang="en-US" sz="4000" dirty="0">
                          <a:solidFill>
                            <a:srgbClr val="002060"/>
                          </a:solidFill>
                          <a:effectLst/>
                          <a:latin typeface="+mn-lt"/>
                          <a:ea typeface="Times New Roman" panose="02020603050405020304" pitchFamily="18" charset="0"/>
                          <a:cs typeface="Times New Roman" panose="02020603050405020304" pitchFamily="18" charset="0"/>
                        </a:rPr>
                        <a:t>tour</a:t>
                      </a:r>
                      <a:endParaRPr lang="en-RU" sz="4000" dirty="0">
                        <a:solidFill>
                          <a:srgbClr val="002060"/>
                        </a:solidFill>
                        <a:effectLst/>
                        <a:latin typeface="+mn-lt"/>
                        <a:ea typeface="Times New Roman" panose="02020603050405020304" pitchFamily="18" charset="0"/>
                        <a:cs typeface="Times New Roman" panose="02020603050405020304" pitchFamily="18" charset="0"/>
                      </a:endParaRPr>
                    </a:p>
                    <a:p>
                      <a:pPr>
                        <a:spcAft>
                          <a:spcPts val="0"/>
                        </a:spcAft>
                      </a:pPr>
                      <a:r>
                        <a:rPr lang="en-US" sz="4000" dirty="0">
                          <a:solidFill>
                            <a:srgbClr val="002060"/>
                          </a:solidFill>
                          <a:effectLst/>
                          <a:latin typeface="+mn-lt"/>
                          <a:ea typeface="Times New Roman" panose="02020603050405020304" pitchFamily="18" charset="0"/>
                          <a:cs typeface="Times New Roman" panose="02020603050405020304" pitchFamily="18" charset="0"/>
                        </a:rPr>
                        <a:t>bridge</a:t>
                      </a:r>
                      <a:endParaRPr lang="en-RU" sz="4000" dirty="0">
                        <a:solidFill>
                          <a:srgbClr val="002060"/>
                        </a:solidFill>
                        <a:effectLst/>
                        <a:latin typeface="+mn-lt"/>
                        <a:ea typeface="Times New Roman" panose="02020603050405020304" pitchFamily="18" charset="0"/>
                        <a:cs typeface="Times New Roman" panose="02020603050405020304" pitchFamily="18" charset="0"/>
                      </a:endParaRPr>
                    </a:p>
                    <a:p>
                      <a:pPr>
                        <a:spcAft>
                          <a:spcPts val="0"/>
                        </a:spcAft>
                      </a:pPr>
                      <a:r>
                        <a:rPr lang="en-US" sz="4000" dirty="0">
                          <a:solidFill>
                            <a:srgbClr val="002060"/>
                          </a:solidFill>
                          <a:effectLst/>
                          <a:latin typeface="+mn-lt"/>
                          <a:ea typeface="Times New Roman" panose="02020603050405020304" pitchFamily="18" charset="0"/>
                          <a:cs typeface="Times New Roman" panose="02020603050405020304" pitchFamily="18" charset="0"/>
                        </a:rPr>
                        <a:t>guide</a:t>
                      </a:r>
                      <a:endParaRPr lang="en-RU" sz="4000" dirty="0">
                        <a:solidFill>
                          <a:srgbClr val="002060"/>
                        </a:solidFill>
                        <a:effectLst/>
                        <a:latin typeface="+mn-lt"/>
                        <a:ea typeface="Times New Roman" panose="02020603050405020304" pitchFamily="18" charset="0"/>
                        <a:cs typeface="Times New Roman" panose="02020603050405020304" pitchFamily="18" charset="0"/>
                      </a:endParaRPr>
                    </a:p>
                    <a:p>
                      <a:pPr>
                        <a:spcAft>
                          <a:spcPts val="0"/>
                        </a:spcAft>
                      </a:pPr>
                      <a:r>
                        <a:rPr lang="en-US" sz="4000" dirty="0">
                          <a:solidFill>
                            <a:srgbClr val="002060"/>
                          </a:solidFill>
                          <a:effectLst/>
                          <a:latin typeface="+mn-lt"/>
                          <a:ea typeface="Times New Roman" panose="02020603050405020304" pitchFamily="18" charset="0"/>
                          <a:cs typeface="Times New Roman" panose="02020603050405020304" pitchFamily="18" charset="0"/>
                        </a:rPr>
                        <a:t>Thames</a:t>
                      </a:r>
                      <a:endParaRPr lang="en-RU" sz="4000" dirty="0">
                        <a:solidFill>
                          <a:srgbClr val="002060"/>
                        </a:solidFill>
                        <a:effectLst/>
                        <a:latin typeface="+mn-lt"/>
                        <a:ea typeface="Times New Roman" panose="02020603050405020304" pitchFamily="18" charset="0"/>
                        <a:cs typeface="Times New Roman" panose="02020603050405020304" pitchFamily="18" charset="0"/>
                      </a:endParaRPr>
                    </a:p>
                    <a:p>
                      <a:pPr>
                        <a:spcAft>
                          <a:spcPts val="0"/>
                        </a:spcAft>
                      </a:pPr>
                      <a:r>
                        <a:rPr lang="en-US" sz="4000" dirty="0">
                          <a:solidFill>
                            <a:srgbClr val="002060"/>
                          </a:solidFill>
                          <a:effectLst/>
                          <a:latin typeface="+mn-lt"/>
                          <a:ea typeface="Times New Roman" panose="02020603050405020304" pitchFamily="18" charset="0"/>
                          <a:cs typeface="Times New Roman" panose="02020603050405020304" pitchFamily="18" charset="0"/>
                        </a:rPr>
                        <a:t>tower</a:t>
                      </a:r>
                      <a:endParaRPr lang="en-RU" sz="4000" dirty="0">
                        <a:solidFill>
                          <a:srgbClr val="002060"/>
                        </a:solidFill>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a:spcAft>
                          <a:spcPts val="0"/>
                        </a:spcAft>
                      </a:pPr>
                      <a:r>
                        <a:rPr lang="en-US" sz="4000" dirty="0">
                          <a:solidFill>
                            <a:srgbClr val="002060"/>
                          </a:solidFill>
                          <a:effectLst/>
                          <a:latin typeface="+mn-lt"/>
                          <a:ea typeface="Times New Roman" panose="02020603050405020304" pitchFamily="18" charset="0"/>
                          <a:cs typeface="Times New Roman" panose="02020603050405020304" pitchFamily="18" charset="0"/>
                        </a:rPr>
                        <a:t>market</a:t>
                      </a:r>
                      <a:endParaRPr lang="en-RU" sz="4000" dirty="0">
                        <a:solidFill>
                          <a:srgbClr val="002060"/>
                        </a:solidFill>
                        <a:effectLst/>
                        <a:latin typeface="+mn-lt"/>
                        <a:ea typeface="Times New Roman" panose="02020603050405020304" pitchFamily="18" charset="0"/>
                        <a:cs typeface="Times New Roman" panose="02020603050405020304" pitchFamily="18" charset="0"/>
                      </a:endParaRPr>
                    </a:p>
                    <a:p>
                      <a:pPr>
                        <a:spcAft>
                          <a:spcPts val="0"/>
                        </a:spcAft>
                      </a:pPr>
                      <a:r>
                        <a:rPr lang="en-US" sz="4000" dirty="0">
                          <a:solidFill>
                            <a:srgbClr val="002060"/>
                          </a:solidFill>
                          <a:effectLst/>
                          <a:latin typeface="+mn-lt"/>
                          <a:ea typeface="Times New Roman" panose="02020603050405020304" pitchFamily="18" charset="0"/>
                          <a:cs typeface="Times New Roman" panose="02020603050405020304" pitchFamily="18" charset="0"/>
                        </a:rPr>
                        <a:t>restaurant</a:t>
                      </a:r>
                      <a:endParaRPr lang="en-RU" sz="4000" dirty="0">
                        <a:solidFill>
                          <a:srgbClr val="002060"/>
                        </a:solidFill>
                        <a:effectLst/>
                        <a:latin typeface="+mn-lt"/>
                        <a:ea typeface="Times New Roman" panose="02020603050405020304" pitchFamily="18" charset="0"/>
                        <a:cs typeface="Times New Roman" panose="02020603050405020304" pitchFamily="18" charset="0"/>
                      </a:endParaRPr>
                    </a:p>
                    <a:p>
                      <a:pPr>
                        <a:spcAft>
                          <a:spcPts val="0"/>
                        </a:spcAft>
                      </a:pPr>
                      <a:r>
                        <a:rPr lang="en-US" sz="4000" dirty="0">
                          <a:solidFill>
                            <a:srgbClr val="002060"/>
                          </a:solidFill>
                          <a:effectLst/>
                          <a:latin typeface="+mn-lt"/>
                          <a:ea typeface="Times New Roman" panose="02020603050405020304" pitchFamily="18" charset="0"/>
                          <a:cs typeface="Times New Roman" panose="02020603050405020304" pitchFamily="18" charset="0"/>
                        </a:rPr>
                        <a:t>stall</a:t>
                      </a:r>
                      <a:endParaRPr lang="en-RU" sz="4000" dirty="0">
                        <a:solidFill>
                          <a:srgbClr val="002060"/>
                        </a:solidFill>
                        <a:effectLst/>
                        <a:latin typeface="+mn-lt"/>
                        <a:ea typeface="Times New Roman" panose="02020603050405020304" pitchFamily="18" charset="0"/>
                        <a:cs typeface="Times New Roman" panose="02020603050405020304" pitchFamily="18" charset="0"/>
                      </a:endParaRPr>
                    </a:p>
                    <a:p>
                      <a:pPr>
                        <a:spcAft>
                          <a:spcPts val="0"/>
                        </a:spcAft>
                      </a:pPr>
                      <a:r>
                        <a:rPr lang="en-US" sz="4000" dirty="0">
                          <a:solidFill>
                            <a:srgbClr val="002060"/>
                          </a:solidFill>
                          <a:effectLst/>
                          <a:latin typeface="+mn-lt"/>
                          <a:ea typeface="Times New Roman" panose="02020603050405020304" pitchFamily="18" charset="0"/>
                          <a:cs typeface="Times New Roman" panose="02020603050405020304" pitchFamily="18" charset="0"/>
                        </a:rPr>
                        <a:t>eat</a:t>
                      </a:r>
                      <a:endParaRPr lang="en-RU" sz="4000" dirty="0">
                        <a:solidFill>
                          <a:srgbClr val="002060"/>
                        </a:solidFill>
                        <a:effectLst/>
                        <a:latin typeface="+mn-lt"/>
                        <a:ea typeface="Times New Roman" panose="02020603050405020304" pitchFamily="18" charset="0"/>
                        <a:cs typeface="Times New Roman" panose="02020603050405020304" pitchFamily="18" charset="0"/>
                      </a:endParaRPr>
                    </a:p>
                    <a:p>
                      <a:pPr>
                        <a:spcAft>
                          <a:spcPts val="0"/>
                        </a:spcAft>
                      </a:pPr>
                      <a:r>
                        <a:rPr lang="en-US" sz="4000" dirty="0">
                          <a:solidFill>
                            <a:srgbClr val="002060"/>
                          </a:solidFill>
                          <a:effectLst/>
                          <a:latin typeface="+mn-lt"/>
                          <a:ea typeface="Times New Roman" panose="02020603050405020304" pitchFamily="18" charset="0"/>
                          <a:cs typeface="Times New Roman" panose="02020603050405020304" pitchFamily="18" charset="0"/>
                        </a:rPr>
                        <a:t>bar</a:t>
                      </a:r>
                      <a:endParaRPr lang="en-RU" sz="4000" dirty="0">
                        <a:solidFill>
                          <a:srgbClr val="002060"/>
                        </a:solidFill>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a:spcAft>
                          <a:spcPts val="0"/>
                        </a:spcAft>
                      </a:pPr>
                      <a:r>
                        <a:rPr lang="en-US" sz="4000" dirty="0">
                          <a:solidFill>
                            <a:srgbClr val="002060"/>
                          </a:solidFill>
                          <a:effectLst/>
                          <a:latin typeface="+mn-lt"/>
                          <a:ea typeface="Times New Roman" panose="02020603050405020304" pitchFamily="18" charset="0"/>
                          <a:cs typeface="Times New Roman" panose="02020603050405020304" pitchFamily="18" charset="0"/>
                        </a:rPr>
                        <a:t>garden</a:t>
                      </a:r>
                      <a:endParaRPr lang="en-RU" sz="4000" dirty="0">
                        <a:solidFill>
                          <a:srgbClr val="002060"/>
                        </a:solidFill>
                        <a:effectLst/>
                        <a:latin typeface="+mn-lt"/>
                        <a:ea typeface="Times New Roman" panose="02020603050405020304" pitchFamily="18" charset="0"/>
                        <a:cs typeface="Times New Roman" panose="02020603050405020304" pitchFamily="18" charset="0"/>
                      </a:endParaRPr>
                    </a:p>
                    <a:p>
                      <a:pPr>
                        <a:spcAft>
                          <a:spcPts val="0"/>
                        </a:spcAft>
                      </a:pPr>
                      <a:r>
                        <a:rPr lang="en-US" sz="4000" dirty="0">
                          <a:solidFill>
                            <a:srgbClr val="002060"/>
                          </a:solidFill>
                          <a:effectLst/>
                          <a:latin typeface="+mn-lt"/>
                          <a:ea typeface="Times New Roman" panose="02020603050405020304" pitchFamily="18" charset="0"/>
                          <a:cs typeface="Times New Roman" panose="02020603050405020304" pitchFamily="18" charset="0"/>
                        </a:rPr>
                        <a:t>cafe</a:t>
                      </a:r>
                      <a:endParaRPr lang="en-RU" sz="4000" dirty="0">
                        <a:solidFill>
                          <a:srgbClr val="002060"/>
                        </a:solidFill>
                        <a:effectLst/>
                        <a:latin typeface="+mn-lt"/>
                        <a:ea typeface="Times New Roman" panose="02020603050405020304" pitchFamily="18" charset="0"/>
                        <a:cs typeface="Times New Roman" panose="02020603050405020304" pitchFamily="18" charset="0"/>
                      </a:endParaRPr>
                    </a:p>
                    <a:p>
                      <a:pPr>
                        <a:spcAft>
                          <a:spcPts val="0"/>
                        </a:spcAft>
                      </a:pPr>
                      <a:r>
                        <a:rPr lang="en-US" sz="4000" dirty="0">
                          <a:solidFill>
                            <a:srgbClr val="002060"/>
                          </a:solidFill>
                          <a:effectLst/>
                          <a:latin typeface="+mn-lt"/>
                          <a:ea typeface="Times New Roman" panose="02020603050405020304" pitchFamily="18" charset="0"/>
                          <a:cs typeface="Times New Roman" panose="02020603050405020304" pitchFamily="18" charset="0"/>
                        </a:rPr>
                        <a:t>animals</a:t>
                      </a:r>
                      <a:endParaRPr lang="en-RU" sz="4000" dirty="0">
                        <a:solidFill>
                          <a:srgbClr val="002060"/>
                        </a:solidFill>
                        <a:effectLst/>
                        <a:latin typeface="+mn-lt"/>
                        <a:ea typeface="Times New Roman" panose="02020603050405020304" pitchFamily="18" charset="0"/>
                        <a:cs typeface="Times New Roman" panose="02020603050405020304" pitchFamily="18" charset="0"/>
                      </a:endParaRPr>
                    </a:p>
                    <a:p>
                      <a:pPr>
                        <a:spcAft>
                          <a:spcPts val="0"/>
                        </a:spcAft>
                      </a:pPr>
                      <a:r>
                        <a:rPr lang="en-US" sz="4000" dirty="0">
                          <a:solidFill>
                            <a:srgbClr val="002060"/>
                          </a:solidFill>
                          <a:effectLst/>
                          <a:latin typeface="+mn-lt"/>
                          <a:ea typeface="Times New Roman" panose="02020603050405020304" pitchFamily="18" charset="0"/>
                          <a:cs typeface="Times New Roman" panose="02020603050405020304" pitchFamily="18" charset="0"/>
                        </a:rPr>
                        <a:t>children</a:t>
                      </a:r>
                      <a:endParaRPr lang="en-RU" sz="4000" dirty="0">
                        <a:solidFill>
                          <a:srgbClr val="002060"/>
                        </a:solidFill>
                        <a:effectLst/>
                        <a:latin typeface="+mn-lt"/>
                        <a:ea typeface="Times New Roman" panose="02020603050405020304" pitchFamily="18" charset="0"/>
                        <a:cs typeface="Times New Roman" panose="02020603050405020304" pitchFamily="18" charset="0"/>
                      </a:endParaRPr>
                    </a:p>
                    <a:p>
                      <a:pPr>
                        <a:spcAft>
                          <a:spcPts val="0"/>
                        </a:spcAft>
                      </a:pPr>
                      <a:r>
                        <a:rPr lang="en-US" sz="4000" dirty="0">
                          <a:solidFill>
                            <a:srgbClr val="002060"/>
                          </a:solidFill>
                          <a:effectLst/>
                          <a:latin typeface="+mn-lt"/>
                          <a:ea typeface="Times New Roman" panose="02020603050405020304" pitchFamily="18" charset="0"/>
                          <a:cs typeface="Times New Roman" panose="02020603050405020304" pitchFamily="18" charset="0"/>
                        </a:rPr>
                        <a:t>kid</a:t>
                      </a:r>
                      <a:endParaRPr lang="en-RU" sz="4000" dirty="0">
                        <a:solidFill>
                          <a:srgbClr val="002060"/>
                        </a:solidFill>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a:spcAft>
                          <a:spcPts val="0"/>
                        </a:spcAft>
                      </a:pPr>
                      <a:r>
                        <a:rPr lang="en-US" sz="4000" dirty="0">
                          <a:solidFill>
                            <a:srgbClr val="002060"/>
                          </a:solidFill>
                          <a:effectLst/>
                          <a:latin typeface="+mn-lt"/>
                          <a:ea typeface="Times New Roman" panose="02020603050405020304" pitchFamily="18" charset="0"/>
                          <a:cs typeface="Times New Roman" panose="02020603050405020304" pitchFamily="18" charset="0"/>
                        </a:rPr>
                        <a:t>theatre</a:t>
                      </a:r>
                      <a:endParaRPr lang="en-RU" sz="4000" dirty="0">
                        <a:solidFill>
                          <a:srgbClr val="002060"/>
                        </a:solidFill>
                        <a:effectLst/>
                        <a:latin typeface="+mn-lt"/>
                        <a:ea typeface="Times New Roman" panose="02020603050405020304" pitchFamily="18" charset="0"/>
                        <a:cs typeface="Times New Roman" panose="02020603050405020304" pitchFamily="18" charset="0"/>
                      </a:endParaRPr>
                    </a:p>
                    <a:p>
                      <a:pPr>
                        <a:spcAft>
                          <a:spcPts val="0"/>
                        </a:spcAft>
                      </a:pPr>
                      <a:r>
                        <a:rPr lang="en-US" sz="4000" dirty="0">
                          <a:solidFill>
                            <a:srgbClr val="002060"/>
                          </a:solidFill>
                          <a:effectLst/>
                          <a:latin typeface="+mn-lt"/>
                          <a:ea typeface="Times New Roman" panose="02020603050405020304" pitchFamily="18" charset="0"/>
                          <a:cs typeface="Times New Roman" panose="02020603050405020304" pitchFamily="18" charset="0"/>
                        </a:rPr>
                        <a:t>seat</a:t>
                      </a:r>
                      <a:endParaRPr lang="en-RU" sz="4000" dirty="0">
                        <a:solidFill>
                          <a:srgbClr val="002060"/>
                        </a:solidFill>
                        <a:effectLst/>
                        <a:latin typeface="+mn-lt"/>
                        <a:ea typeface="Times New Roman" panose="02020603050405020304" pitchFamily="18" charset="0"/>
                        <a:cs typeface="Times New Roman" panose="02020603050405020304" pitchFamily="18" charset="0"/>
                      </a:endParaRPr>
                    </a:p>
                    <a:p>
                      <a:pPr>
                        <a:spcAft>
                          <a:spcPts val="0"/>
                        </a:spcAft>
                      </a:pPr>
                      <a:r>
                        <a:rPr lang="en-US" sz="4000" dirty="0">
                          <a:solidFill>
                            <a:srgbClr val="002060"/>
                          </a:solidFill>
                          <a:effectLst/>
                          <a:latin typeface="+mn-lt"/>
                          <a:ea typeface="Times New Roman" panose="02020603050405020304" pitchFamily="18" charset="0"/>
                          <a:cs typeface="Times New Roman" panose="02020603050405020304" pitchFamily="18" charset="0"/>
                        </a:rPr>
                        <a:t>play</a:t>
                      </a:r>
                      <a:endParaRPr lang="en-RU" sz="4000" dirty="0">
                        <a:solidFill>
                          <a:srgbClr val="002060"/>
                        </a:solidFill>
                        <a:effectLst/>
                        <a:latin typeface="+mn-lt"/>
                        <a:ea typeface="Times New Roman" panose="02020603050405020304" pitchFamily="18" charset="0"/>
                        <a:cs typeface="Times New Roman" panose="02020603050405020304" pitchFamily="18" charset="0"/>
                      </a:endParaRPr>
                    </a:p>
                    <a:p>
                      <a:pPr>
                        <a:spcAft>
                          <a:spcPts val="0"/>
                        </a:spcAft>
                      </a:pPr>
                      <a:r>
                        <a:rPr lang="en-US" sz="4000" dirty="0">
                          <a:solidFill>
                            <a:srgbClr val="002060"/>
                          </a:solidFill>
                          <a:effectLst/>
                          <a:latin typeface="+mn-lt"/>
                          <a:ea typeface="Times New Roman" panose="02020603050405020304" pitchFamily="18" charset="0"/>
                          <a:cs typeface="Times New Roman" panose="02020603050405020304" pitchFamily="18" charset="0"/>
                        </a:rPr>
                        <a:t>perform</a:t>
                      </a:r>
                      <a:endParaRPr lang="en-RU" sz="4000" dirty="0">
                        <a:solidFill>
                          <a:srgbClr val="002060"/>
                        </a:solidFill>
                        <a:effectLst/>
                        <a:latin typeface="+mn-lt"/>
                        <a:ea typeface="Times New Roman" panose="02020603050405020304" pitchFamily="18" charset="0"/>
                        <a:cs typeface="Times New Roman" panose="02020603050405020304" pitchFamily="18" charset="0"/>
                      </a:endParaRPr>
                    </a:p>
                    <a:p>
                      <a:pPr>
                        <a:spcAft>
                          <a:spcPts val="0"/>
                        </a:spcAft>
                      </a:pPr>
                      <a:r>
                        <a:rPr lang="en-US" sz="4000" dirty="0">
                          <a:solidFill>
                            <a:srgbClr val="002060"/>
                          </a:solidFill>
                          <a:effectLst/>
                          <a:latin typeface="+mn-lt"/>
                          <a:ea typeface="Times New Roman" panose="02020603050405020304" pitchFamily="18" charset="0"/>
                          <a:cs typeface="Times New Roman" panose="02020603050405020304" pitchFamily="18" charset="0"/>
                        </a:rPr>
                        <a:t>venue</a:t>
                      </a:r>
                      <a:endParaRPr lang="en-RU" sz="4000" dirty="0">
                        <a:solidFill>
                          <a:srgbClr val="002060"/>
                        </a:solidFill>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931873922"/>
                  </a:ext>
                </a:extLst>
              </a:tr>
            </a:tbl>
          </a:graphicData>
        </a:graphic>
      </p:graphicFrame>
      <p:sp>
        <p:nvSpPr>
          <p:cNvPr id="10"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a:extLst>
              <a:ext uri="{FF2B5EF4-FFF2-40B4-BE49-F238E27FC236}">
                <a16:creationId xmlns:a16="http://schemas.microsoft.com/office/drawing/2014/main" id="{C2051FC1-80FB-D640-99C4-75F323281768}"/>
              </a:ext>
            </a:extLst>
          </p:cNvPr>
          <p:cNvSpPr txBox="1"/>
          <p:nvPr/>
        </p:nvSpPr>
        <p:spPr>
          <a:xfrm>
            <a:off x="1209449" y="10460414"/>
            <a:ext cx="21658935" cy="2313222"/>
          </a:xfrm>
          <a:prstGeom prst="rect">
            <a:avLst/>
          </a:prstGeom>
          <a:ln w="12700">
            <a:miter lim="400000"/>
          </a:ln>
          <a:extLst>
            <a:ext uri="{C572A759-6A51-4108-AA02-DFA0A04FC94B}">
              <ma14:wrappingTextBoxFlag xmlns:ma14="http://schemas.microsoft.com/office/mac/drawingml/2011/main" xmlns="" xmlns:a14="http://schemas.microsoft.com/office/drawing/2010/main" xmlns:mc="http://schemas.openxmlformats.org/markup-compatibility/2006" val="1"/>
            </a:ext>
          </a:extLst>
        </p:spPr>
        <p:txBody>
          <a:bodyPr lIns="50800" tIns="50800" rIns="50800" bIns="50800"/>
          <a:lstStyle/>
          <a:p>
            <a:pPr lvl="1" indent="0">
              <a:lnSpc>
                <a:spcPct val="150000"/>
              </a:lnSpc>
              <a:spcBef>
                <a:spcPts val="2000"/>
              </a:spcBef>
              <a:buSzPct val="100000"/>
              <a:defRPr sz="2100">
                <a:solidFill>
                  <a:srgbClr val="253957"/>
                </a:solidFill>
                <a:latin typeface="+mn-lt"/>
                <a:ea typeface="+mn-ea"/>
                <a:cs typeface="+mn-cs"/>
                <a:sym typeface="Arial Narrow"/>
              </a:defRPr>
            </a:pPr>
            <a:r>
              <a:rPr lang="en-US" sz="4800" dirty="0">
                <a:latin typeface="Arial Narrow" charset="0"/>
                <a:ea typeface="Arial Narrow" charset="0"/>
                <a:cs typeface="Arial Narrow" charset="0"/>
              </a:rPr>
              <a:t>LDA revealed a </a:t>
            </a:r>
            <a:r>
              <a:rPr lang="en-US" sz="4800" b="1" dirty="0">
                <a:latin typeface="Arial Narrow" charset="0"/>
                <a:ea typeface="Arial Narrow" charset="0"/>
                <a:cs typeface="Arial Narrow" charset="0"/>
              </a:rPr>
              <a:t>more concise number of 6 categories </a:t>
            </a:r>
            <a:r>
              <a:rPr lang="en-US" sz="4800" dirty="0">
                <a:latin typeface="Arial Narrow" charset="0"/>
                <a:ea typeface="Arial Narrow" charset="0"/>
                <a:cs typeface="Arial Narrow" charset="0"/>
              </a:rPr>
              <a:t>with the coherence loss of only 0.015. </a:t>
            </a:r>
          </a:p>
          <a:p>
            <a:pPr lvl="1" indent="0">
              <a:lnSpc>
                <a:spcPct val="150000"/>
              </a:lnSpc>
              <a:spcBef>
                <a:spcPts val="2000"/>
              </a:spcBef>
              <a:buSzPct val="100000"/>
              <a:defRPr sz="2100">
                <a:solidFill>
                  <a:srgbClr val="253957"/>
                </a:solidFill>
                <a:latin typeface="+mn-lt"/>
                <a:ea typeface="+mn-ea"/>
                <a:cs typeface="+mn-cs"/>
                <a:sym typeface="Arial Narrow"/>
              </a:defRPr>
            </a:pPr>
            <a:r>
              <a:rPr lang="en-US" sz="4800" dirty="0">
                <a:latin typeface="Arial Narrow" charset="0"/>
                <a:ea typeface="Arial Narrow" charset="0"/>
                <a:cs typeface="Arial Narrow" charset="0"/>
              </a:rPr>
              <a:t>Thus, </a:t>
            </a:r>
            <a:r>
              <a:rPr lang="en-US" sz="4800" b="1" dirty="0">
                <a:latin typeface="Arial Narrow" charset="0"/>
                <a:ea typeface="Arial Narrow" charset="0"/>
                <a:cs typeface="Arial Narrow" charset="0"/>
              </a:rPr>
              <a:t>H2 is confirmed</a:t>
            </a:r>
            <a:r>
              <a:rPr lang="en-US" sz="4800" dirty="0">
                <a:latin typeface="Arial Narrow" charset="0"/>
                <a:ea typeface="Arial Narrow" charset="0"/>
                <a:cs typeface="Arial Narrow" charset="0"/>
              </a:rPr>
              <a:t>.</a:t>
            </a:r>
          </a:p>
        </p:txBody>
      </p:sp>
    </p:spTree>
    <p:extLst>
      <p:ext uri="{BB962C8B-B14F-4D97-AF65-F5344CB8AC3E}">
        <p14:creationId xmlns:p14="http://schemas.microsoft.com/office/powerpoint/2010/main" val="1900105342"/>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Линия"/>
          <p:cNvSpPr/>
          <p:nvPr/>
        </p:nvSpPr>
        <p:spPr>
          <a:xfrm>
            <a:off x="1201065" y="2214562"/>
            <a:ext cx="21506374" cy="1"/>
          </a:xfrm>
          <a:prstGeom prst="line">
            <a:avLst/>
          </a:prstGeom>
          <a:ln w="12700">
            <a:solidFill>
              <a:srgbClr val="253957"/>
            </a:solidFill>
            <a:miter lim="400000"/>
          </a:ln>
        </p:spPr>
        <p:txBody>
          <a:bodyPr lIns="71437" tIns="71437" rIns="71437" bIns="71437" anchor="ctr"/>
          <a:lstStyle/>
          <a:p>
            <a:pPr>
              <a:defRPr sz="3200"/>
            </a:pPr>
            <a:endParaRPr/>
          </a:p>
        </p:txBody>
      </p:sp>
      <p:sp>
        <p:nvSpPr>
          <p:cNvPr id="8" name="Название подразделения, лаборатории, факультета и т.д."/>
          <p:cNvSpPr txBox="1"/>
          <p:nvPr/>
        </p:nvSpPr>
        <p:spPr>
          <a:xfrm>
            <a:off x="11338744" y="942364"/>
            <a:ext cx="11366416" cy="513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spAutoFit/>
          </a:bodyPr>
          <a:lstStyle>
            <a:lvl1pPr algn="r">
              <a:defRPr sz="2400">
                <a:solidFill>
                  <a:srgbClr val="253957"/>
                </a:solidFill>
                <a:latin typeface="+mn-lt"/>
                <a:ea typeface="+mn-ea"/>
                <a:cs typeface="+mn-cs"/>
                <a:sym typeface="Arial Narrow"/>
              </a:defRPr>
            </a:lvl1pPr>
          </a:lstStyle>
          <a:p>
            <a:r>
              <a:rPr lang="en-US" dirty="0"/>
              <a:t>International Business and Management</a:t>
            </a:r>
          </a:p>
        </p:txBody>
      </p:sp>
      <p:pic>
        <p:nvPicPr>
          <p:cNvPr id="9" name="Изображение" descr="Изображение"/>
          <p:cNvPicPr>
            <a:picLocks noChangeAspect="1"/>
          </p:cNvPicPr>
          <p:nvPr/>
        </p:nvPicPr>
        <p:blipFill>
          <a:blip r:embed="rId3"/>
          <a:stretch>
            <a:fillRect/>
          </a:stretch>
        </p:blipFill>
        <p:spPr>
          <a:xfrm>
            <a:off x="1211199" y="620465"/>
            <a:ext cx="1214985" cy="1214985"/>
          </a:xfrm>
          <a:prstGeom prst="rect">
            <a:avLst/>
          </a:prstGeom>
          <a:ln w="12700">
            <a:miter lim="400000"/>
          </a:ln>
        </p:spPr>
      </p:pic>
      <p:sp>
        <p:nvSpPr>
          <p:cNvPr id="12"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a:extLst>
              <a:ext uri="{FF2B5EF4-FFF2-40B4-BE49-F238E27FC236}">
                <a16:creationId xmlns:a16="http://schemas.microsoft.com/office/drawing/2014/main" id="{C002B8D3-47E7-47EB-934E-E46DD5A199A4}"/>
              </a:ext>
            </a:extLst>
          </p:cNvPr>
          <p:cNvSpPr txBox="1"/>
          <p:nvPr/>
        </p:nvSpPr>
        <p:spPr>
          <a:xfrm>
            <a:off x="1211199" y="5286387"/>
            <a:ext cx="21506374" cy="7107458"/>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lstStyle/>
          <a:p>
            <a:pPr marL="571500" indent="-571500" algn="just">
              <a:lnSpc>
                <a:spcPct val="150000"/>
              </a:lnSpc>
              <a:spcBef>
                <a:spcPts val="2000"/>
              </a:spcBef>
              <a:buSzPct val="100000"/>
              <a:buFont typeface="Wingdings" panose="05000000000000000000" pitchFamily="2" charset="2"/>
              <a:buChar char="Ø"/>
              <a:defRPr sz="2100">
                <a:solidFill>
                  <a:srgbClr val="253957"/>
                </a:solidFill>
                <a:latin typeface="+mn-lt"/>
                <a:ea typeface="+mn-ea"/>
                <a:cs typeface="+mn-cs"/>
                <a:sym typeface="Arial Narrow"/>
              </a:defRPr>
            </a:pPr>
            <a:r>
              <a:rPr lang="en-US" sz="4400" dirty="0">
                <a:latin typeface="Arial Narrow" charset="0"/>
                <a:ea typeface="Arial Narrow" charset="0"/>
                <a:cs typeface="Arial Narrow" charset="0"/>
              </a:rPr>
              <a:t>Consumers are </a:t>
            </a:r>
            <a:r>
              <a:rPr lang="en-US" sz="4400" b="1" dirty="0">
                <a:latin typeface="Arial Narrow" charset="0"/>
                <a:ea typeface="Arial Narrow" charset="0"/>
                <a:cs typeface="Arial Narrow" charset="0"/>
              </a:rPr>
              <a:t>confused</a:t>
            </a:r>
            <a:r>
              <a:rPr lang="en-US" sz="4400" dirty="0">
                <a:latin typeface="Arial Narrow" charset="0"/>
                <a:ea typeface="Arial Narrow" charset="0"/>
                <a:cs typeface="Arial Narrow" charset="0"/>
              </a:rPr>
              <a:t> by large selections of products, </a:t>
            </a:r>
            <a:r>
              <a:rPr lang="en-US" sz="4400" b="1" dirty="0">
                <a:latin typeface="Arial Narrow" charset="0"/>
                <a:ea typeface="Arial Narrow" charset="0"/>
                <a:cs typeface="Arial Narrow" charset="0"/>
              </a:rPr>
              <a:t>unless </a:t>
            </a:r>
            <a:r>
              <a:rPr lang="en-US" sz="4400" dirty="0">
                <a:latin typeface="Arial Narrow" charset="0"/>
                <a:ea typeface="Arial Narrow" charset="0"/>
                <a:cs typeface="Arial Narrow" charset="0"/>
              </a:rPr>
              <a:t>they already know what to choose.</a:t>
            </a:r>
          </a:p>
          <a:p>
            <a:pPr marL="571500" indent="-571500" algn="just">
              <a:lnSpc>
                <a:spcPct val="150000"/>
              </a:lnSpc>
              <a:spcBef>
                <a:spcPts val="2000"/>
              </a:spcBef>
              <a:buSzPct val="100000"/>
              <a:buFont typeface="Wingdings" panose="05000000000000000000" pitchFamily="2" charset="2"/>
              <a:buChar char="Ø"/>
              <a:defRPr sz="2100">
                <a:solidFill>
                  <a:srgbClr val="253957"/>
                </a:solidFill>
                <a:latin typeface="+mn-lt"/>
                <a:ea typeface="+mn-ea"/>
                <a:cs typeface="+mn-cs"/>
                <a:sym typeface="Arial Narrow"/>
              </a:defRPr>
            </a:pPr>
            <a:r>
              <a:rPr lang="en-US" sz="4400" b="1" dirty="0">
                <a:latin typeface="Arial Narrow" charset="0"/>
                <a:ea typeface="Arial Narrow" charset="0"/>
                <a:cs typeface="Arial Narrow" charset="0"/>
              </a:rPr>
              <a:t>Problem</a:t>
            </a:r>
            <a:r>
              <a:rPr lang="en-US" sz="4400" dirty="0">
                <a:latin typeface="Arial Narrow" charset="0"/>
                <a:ea typeface="Arial Narrow" charset="0"/>
                <a:cs typeface="Arial Narrow" charset="0"/>
              </a:rPr>
              <a:t> </a:t>
            </a:r>
            <a:r>
              <a:rPr lang="en-US" sz="4400" b="1" dirty="0">
                <a:latin typeface="Arial Narrow" charset="0"/>
                <a:ea typeface="Arial Narrow" charset="0"/>
                <a:cs typeface="Arial Narrow" charset="0"/>
              </a:rPr>
              <a:t>of choice overload </a:t>
            </a:r>
            <a:r>
              <a:rPr lang="en-US" sz="4400" dirty="0">
                <a:latin typeface="Arial Narrow" charset="0"/>
                <a:ea typeface="Arial Narrow" charset="0"/>
                <a:cs typeface="Arial Narrow" charset="0"/>
              </a:rPr>
              <a:t>is especially concerning to </a:t>
            </a:r>
            <a:r>
              <a:rPr lang="en-US" sz="4400" b="1" dirty="0">
                <a:latin typeface="Arial Narrow" charset="0"/>
                <a:ea typeface="Arial Narrow" charset="0"/>
                <a:cs typeface="Arial Narrow" charset="0"/>
              </a:rPr>
              <a:t>online businesses </a:t>
            </a:r>
            <a:r>
              <a:rPr lang="en-US" sz="4400" dirty="0">
                <a:latin typeface="Arial Narrow" charset="0"/>
                <a:ea typeface="Arial Narrow" charset="0"/>
                <a:cs typeface="Arial Narrow" charset="0"/>
              </a:rPr>
              <a:t>that offer overwhelming varieties of products, services or content.</a:t>
            </a:r>
          </a:p>
          <a:p>
            <a:pPr marL="571500" indent="-571500" algn="just">
              <a:lnSpc>
                <a:spcPct val="150000"/>
              </a:lnSpc>
              <a:spcBef>
                <a:spcPts val="2000"/>
              </a:spcBef>
              <a:buSzPct val="100000"/>
              <a:buFont typeface="Wingdings" panose="05000000000000000000" pitchFamily="2" charset="2"/>
              <a:buChar char="Ø"/>
              <a:defRPr sz="2100">
                <a:solidFill>
                  <a:srgbClr val="253957"/>
                </a:solidFill>
                <a:latin typeface="+mn-lt"/>
                <a:ea typeface="+mn-ea"/>
                <a:cs typeface="+mn-cs"/>
                <a:sym typeface="Arial Narrow"/>
              </a:defRPr>
            </a:pPr>
            <a:r>
              <a:rPr lang="en-US" sz="4400" b="1" dirty="0">
                <a:latin typeface="Arial Narrow" charset="0"/>
                <a:ea typeface="Arial Narrow" charset="0"/>
                <a:cs typeface="Arial Narrow" charset="0"/>
              </a:rPr>
              <a:t>Recommendation systems </a:t>
            </a:r>
            <a:r>
              <a:rPr lang="en-US" sz="4400" dirty="0">
                <a:latin typeface="Arial Narrow" charset="0"/>
                <a:ea typeface="Arial Narrow" charset="0"/>
                <a:cs typeface="Arial Narrow" charset="0"/>
              </a:rPr>
              <a:t>are software tools that </a:t>
            </a:r>
            <a:r>
              <a:rPr lang="en-US" sz="4400" b="1" dirty="0">
                <a:latin typeface="Arial Narrow" charset="0"/>
                <a:ea typeface="Arial Narrow" charset="0"/>
                <a:cs typeface="Arial Narrow" charset="0"/>
              </a:rPr>
              <a:t>identify preferences of users</a:t>
            </a:r>
            <a:r>
              <a:rPr lang="en-US" sz="4400" dirty="0">
                <a:latin typeface="Arial Narrow" charset="0"/>
                <a:ea typeface="Arial Narrow" charset="0"/>
                <a:cs typeface="Arial Narrow" charset="0"/>
              </a:rPr>
              <a:t> in order to provide them with</a:t>
            </a:r>
            <a:r>
              <a:rPr lang="en-US" sz="4400" b="1" dirty="0">
                <a:latin typeface="Arial Narrow" charset="0"/>
                <a:ea typeface="Arial Narrow" charset="0"/>
                <a:cs typeface="Arial Narrow" charset="0"/>
              </a:rPr>
              <a:t> the most relevant options</a:t>
            </a:r>
            <a:r>
              <a:rPr lang="en-US" sz="4400" dirty="0">
                <a:latin typeface="Arial Narrow" charset="0"/>
                <a:ea typeface="Arial Narrow" charset="0"/>
                <a:cs typeface="Arial Narrow" charset="0"/>
              </a:rPr>
              <a:t>.</a:t>
            </a:r>
          </a:p>
          <a:p>
            <a:pPr marL="571500" indent="-571500" algn="just">
              <a:lnSpc>
                <a:spcPct val="150000"/>
              </a:lnSpc>
              <a:spcBef>
                <a:spcPts val="2000"/>
              </a:spcBef>
              <a:buSzPct val="100000"/>
              <a:buFont typeface="Wingdings" panose="05000000000000000000" pitchFamily="2" charset="2"/>
              <a:buChar char="Ø"/>
              <a:defRPr sz="2100">
                <a:solidFill>
                  <a:srgbClr val="253957"/>
                </a:solidFill>
                <a:latin typeface="+mn-lt"/>
                <a:ea typeface="+mn-ea"/>
                <a:cs typeface="+mn-cs"/>
                <a:sym typeface="Arial Narrow"/>
              </a:defRPr>
            </a:pPr>
            <a:r>
              <a:rPr lang="en-US" sz="4400" dirty="0">
                <a:latin typeface="Arial Narrow" charset="0"/>
                <a:ea typeface="Arial Narrow" charset="0"/>
                <a:cs typeface="Arial Narrow" charset="0"/>
              </a:rPr>
              <a:t>Recommendation systems are </a:t>
            </a:r>
            <a:r>
              <a:rPr lang="en-US" sz="4400" b="1" dirty="0">
                <a:latin typeface="Arial Narrow" charset="0"/>
                <a:ea typeface="Arial Narrow" charset="0"/>
                <a:cs typeface="Arial Narrow" charset="0"/>
              </a:rPr>
              <a:t>major drivers</a:t>
            </a:r>
            <a:r>
              <a:rPr lang="en-US" sz="4400" dirty="0">
                <a:latin typeface="Arial Narrow" charset="0"/>
                <a:ea typeface="Arial Narrow" charset="0"/>
                <a:cs typeface="Arial Narrow" charset="0"/>
              </a:rPr>
              <a:t> behind the </a:t>
            </a:r>
            <a:r>
              <a:rPr lang="en-US" sz="4400" b="1" dirty="0">
                <a:latin typeface="Arial Narrow" charset="0"/>
                <a:ea typeface="Arial Narrow" charset="0"/>
                <a:cs typeface="Arial Narrow" charset="0"/>
              </a:rPr>
              <a:t>global success of Netflix and Amazon</a:t>
            </a:r>
            <a:r>
              <a:rPr lang="en-US" sz="4400" dirty="0">
                <a:latin typeface="Arial Narrow" charset="0"/>
                <a:ea typeface="Arial Narrow" charset="0"/>
                <a:cs typeface="Arial Narrow" charset="0"/>
              </a:rPr>
              <a:t>.</a:t>
            </a:r>
          </a:p>
        </p:txBody>
      </p:sp>
      <p:sp>
        <p:nvSpPr>
          <p:cNvPr id="14" name="Очень крутой заголовок…">
            <a:extLst>
              <a:ext uri="{FF2B5EF4-FFF2-40B4-BE49-F238E27FC236}">
                <a16:creationId xmlns:a16="http://schemas.microsoft.com/office/drawing/2014/main" id="{BC186EF5-803E-4BD2-94D5-9DB7B0031A2D}"/>
              </a:ext>
            </a:extLst>
          </p:cNvPr>
          <p:cNvSpPr txBox="1"/>
          <p:nvPr/>
        </p:nvSpPr>
        <p:spPr>
          <a:xfrm>
            <a:off x="1198786" y="2973160"/>
            <a:ext cx="16073440" cy="231322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lgn="l">
              <a:defRPr sz="5000" b="1" cap="all">
                <a:solidFill>
                  <a:srgbClr val="253957"/>
                </a:solidFill>
                <a:latin typeface="+mn-lt"/>
                <a:ea typeface="+mn-ea"/>
                <a:cs typeface="+mn-cs"/>
                <a:sym typeface="Arial Narrow"/>
              </a:defRPr>
            </a:pPr>
            <a:r>
              <a:rPr lang="en-US" sz="7000" b="1" dirty="0">
                <a:latin typeface="Arial Narrow" charset="0"/>
                <a:ea typeface="Arial Narrow" charset="0"/>
                <a:cs typeface="Arial Narrow" charset="0"/>
              </a:rPr>
              <a:t>introduction</a:t>
            </a:r>
            <a:endParaRPr lang="en-US" sz="4200" dirty="0">
              <a:latin typeface="Arial Narrow" charset="0"/>
              <a:ea typeface="Arial Narrow" charset="0"/>
              <a:cs typeface="Arial Narrow" charset="0"/>
            </a:endParaRPr>
          </a:p>
        </p:txBody>
      </p:sp>
      <p:sp>
        <p:nvSpPr>
          <p:cNvPr id="15" name="Прямоугольник 14">
            <a:extLst>
              <a:ext uri="{FF2B5EF4-FFF2-40B4-BE49-F238E27FC236}">
                <a16:creationId xmlns:a16="http://schemas.microsoft.com/office/drawing/2014/main" id="{5DFD2C71-387C-499A-929E-E07A26D97ED1}"/>
              </a:ext>
            </a:extLst>
          </p:cNvPr>
          <p:cNvSpPr/>
          <p:nvPr/>
        </p:nvSpPr>
        <p:spPr>
          <a:xfrm>
            <a:off x="9556376" y="12773634"/>
            <a:ext cx="13148784" cy="523220"/>
          </a:xfrm>
          <a:prstGeom prst="rect">
            <a:avLst/>
          </a:prstGeom>
        </p:spPr>
        <p:txBody>
          <a:bodyPr wrap="square">
            <a:spAutoFit/>
          </a:bodyPr>
          <a:lstStyle/>
          <a:p>
            <a:pPr algn="r"/>
            <a:r>
              <a:rPr lang="en-US" sz="2800" dirty="0">
                <a:solidFill>
                  <a:schemeClr val="accent1">
                    <a:lumMod val="50000"/>
                  </a:schemeClr>
                </a:solidFill>
                <a:latin typeface="Arial Narrow" charset="0"/>
                <a:ea typeface="Arial Narrow" charset="0"/>
                <a:cs typeface="Arial Narrow" charset="0"/>
              </a:rPr>
              <a:t>(Gao &amp; Simonson, 2016; Gómez-Uribe &amp; Hunt, 2015; Sharma &amp; Singh, 2016; </a:t>
            </a:r>
            <a:r>
              <a:rPr lang="sv-SE" sz="2800" dirty="0">
                <a:solidFill>
                  <a:schemeClr val="accent1">
                    <a:lumMod val="50000"/>
                  </a:schemeClr>
                </a:solidFill>
                <a:latin typeface="Arial Narrow" charset="0"/>
                <a:ea typeface="Arial Narrow" charset="0"/>
                <a:cs typeface="Arial Narrow" charset="0"/>
              </a:rPr>
              <a:t>Smith &amp; Linden, 2017</a:t>
            </a:r>
            <a:r>
              <a:rPr lang="en-US" sz="2800" dirty="0">
                <a:solidFill>
                  <a:schemeClr val="accent1">
                    <a:lumMod val="50000"/>
                  </a:schemeClr>
                </a:solidFill>
                <a:latin typeface="Arial Narrow" charset="0"/>
                <a:ea typeface="Arial Narrow" charset="0"/>
                <a:cs typeface="Arial Narrow" charset="0"/>
              </a:rPr>
              <a:t>) </a:t>
            </a:r>
            <a:endParaRPr lang="ru-RU" sz="2800" dirty="0">
              <a:solidFill>
                <a:schemeClr val="accent1">
                  <a:lumMod val="50000"/>
                </a:schemeClr>
              </a:solidFill>
            </a:endParaRPr>
          </a:p>
        </p:txBody>
      </p:sp>
    </p:spTree>
    <p:extLst>
      <p:ext uri="{BB962C8B-B14F-4D97-AF65-F5344CB8AC3E}">
        <p14:creationId xmlns:p14="http://schemas.microsoft.com/office/powerpoint/2010/main" val="1830087653"/>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Линия"/>
          <p:cNvSpPr/>
          <p:nvPr/>
        </p:nvSpPr>
        <p:spPr>
          <a:xfrm>
            <a:off x="1201065" y="2214562"/>
            <a:ext cx="21506374" cy="1"/>
          </a:xfrm>
          <a:prstGeom prst="line">
            <a:avLst/>
          </a:prstGeom>
          <a:ln w="12700">
            <a:solidFill>
              <a:srgbClr val="253957"/>
            </a:solidFill>
            <a:miter lim="400000"/>
          </a:ln>
        </p:spPr>
        <p:txBody>
          <a:bodyPr lIns="71437" tIns="71437" rIns="71437" bIns="71437" anchor="ctr"/>
          <a:lstStyle/>
          <a:p>
            <a:pPr>
              <a:defRPr sz="3200"/>
            </a:pPr>
            <a:endParaRPr/>
          </a:p>
        </p:txBody>
      </p:sp>
      <p:sp>
        <p:nvSpPr>
          <p:cNvPr id="8" name="Название подразделения, лаборатории, факультета и т.д."/>
          <p:cNvSpPr txBox="1"/>
          <p:nvPr/>
        </p:nvSpPr>
        <p:spPr>
          <a:xfrm>
            <a:off x="11338744" y="942364"/>
            <a:ext cx="11366416" cy="513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spAutoFit/>
          </a:bodyPr>
          <a:lstStyle>
            <a:lvl1pPr algn="r">
              <a:defRPr sz="2400">
                <a:solidFill>
                  <a:srgbClr val="253957"/>
                </a:solidFill>
                <a:latin typeface="+mn-lt"/>
                <a:ea typeface="+mn-ea"/>
                <a:cs typeface="+mn-cs"/>
                <a:sym typeface="Arial Narrow"/>
              </a:defRPr>
            </a:lvl1pPr>
          </a:lstStyle>
          <a:p>
            <a:r>
              <a:rPr lang="en-US" dirty="0"/>
              <a:t>International Business and Management</a:t>
            </a:r>
          </a:p>
        </p:txBody>
      </p:sp>
      <p:pic>
        <p:nvPicPr>
          <p:cNvPr id="9" name="Изображение" descr="Изображение"/>
          <p:cNvPicPr>
            <a:picLocks noChangeAspect="1"/>
          </p:cNvPicPr>
          <p:nvPr/>
        </p:nvPicPr>
        <p:blipFill>
          <a:blip r:embed="rId3"/>
          <a:stretch>
            <a:fillRect/>
          </a:stretch>
        </p:blipFill>
        <p:spPr>
          <a:xfrm>
            <a:off x="1211199" y="620465"/>
            <a:ext cx="1214985" cy="1214985"/>
          </a:xfrm>
          <a:prstGeom prst="rect">
            <a:avLst/>
          </a:prstGeom>
          <a:ln w="12700">
            <a:miter lim="400000"/>
          </a:ln>
        </p:spPr>
      </p:pic>
      <p:pic>
        <p:nvPicPr>
          <p:cNvPr id="2" name="Picture 1">
            <a:extLst>
              <a:ext uri="{FF2B5EF4-FFF2-40B4-BE49-F238E27FC236}">
                <a16:creationId xmlns:a16="http://schemas.microsoft.com/office/drawing/2014/main" id="{A76E0A3A-C48D-F245-8D30-601C286B1E91}"/>
              </a:ext>
            </a:extLst>
          </p:cNvPr>
          <p:cNvPicPr>
            <a:picLocks noChangeAspect="1"/>
          </p:cNvPicPr>
          <p:nvPr/>
        </p:nvPicPr>
        <p:blipFill rotWithShape="1">
          <a:blip r:embed="rId4"/>
          <a:srcRect t="580" r="2149"/>
          <a:stretch/>
        </p:blipFill>
        <p:spPr>
          <a:xfrm>
            <a:off x="11338744" y="2586099"/>
            <a:ext cx="12803209" cy="10673237"/>
          </a:xfrm>
          <a:prstGeom prst="rect">
            <a:avLst/>
          </a:prstGeom>
        </p:spPr>
      </p:pic>
      <p:pic>
        <p:nvPicPr>
          <p:cNvPr id="4" name="Picture 3" descr="A picture containing photo&#10;&#10;Description automatically generated">
            <a:extLst>
              <a:ext uri="{FF2B5EF4-FFF2-40B4-BE49-F238E27FC236}">
                <a16:creationId xmlns:a16="http://schemas.microsoft.com/office/drawing/2014/main" id="{0C3305C5-A28A-474C-BC7F-0C881EFBC15B}"/>
              </a:ext>
            </a:extLst>
          </p:cNvPr>
          <p:cNvPicPr>
            <a:picLocks noChangeAspect="1"/>
          </p:cNvPicPr>
          <p:nvPr/>
        </p:nvPicPr>
        <p:blipFill rotWithShape="1">
          <a:blip r:embed="rId5">
            <a:extLst>
              <a:ext uri="{28A0092B-C50C-407E-A947-70E740481C1C}">
                <a14:useLocalDpi xmlns:a14="http://schemas.microsoft.com/office/drawing/2010/main" val="0"/>
              </a:ext>
            </a:extLst>
          </a:blip>
          <a:srcRect l="1924"/>
          <a:stretch/>
        </p:blipFill>
        <p:spPr>
          <a:xfrm>
            <a:off x="242047" y="2586100"/>
            <a:ext cx="11313266" cy="10758361"/>
          </a:xfrm>
          <a:prstGeom prst="rect">
            <a:avLst/>
          </a:prstGeom>
        </p:spPr>
      </p:pic>
      <p:sp>
        <p:nvSpPr>
          <p:cNvPr id="7" name="Линия">
            <a:extLst>
              <a:ext uri="{FF2B5EF4-FFF2-40B4-BE49-F238E27FC236}">
                <a16:creationId xmlns:a16="http://schemas.microsoft.com/office/drawing/2014/main" id="{32C2E245-2791-0A4B-B454-A34461DDEC09}"/>
              </a:ext>
            </a:extLst>
          </p:cNvPr>
          <p:cNvSpPr/>
          <p:nvPr/>
        </p:nvSpPr>
        <p:spPr>
          <a:xfrm>
            <a:off x="11386369" y="2214562"/>
            <a:ext cx="26701" cy="11501438"/>
          </a:xfrm>
          <a:prstGeom prst="line">
            <a:avLst/>
          </a:prstGeom>
          <a:ln w="76200">
            <a:solidFill>
              <a:schemeClr val="accent1">
                <a:lumMod val="50000"/>
              </a:schemeClr>
            </a:solidFill>
            <a:miter lim="400000"/>
          </a:ln>
        </p:spPr>
        <p:txBody>
          <a:bodyPr lIns="71437" tIns="71437" rIns="71437" bIns="71437" anchor="ctr"/>
          <a:lstStyle/>
          <a:p>
            <a:pPr>
              <a:defRPr sz="3200"/>
            </a:pPr>
            <a:endParaRPr/>
          </a:p>
        </p:txBody>
      </p:sp>
    </p:spTree>
    <p:extLst>
      <p:ext uri="{BB962C8B-B14F-4D97-AF65-F5344CB8AC3E}">
        <p14:creationId xmlns:p14="http://schemas.microsoft.com/office/powerpoint/2010/main" val="2878067521"/>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Линия"/>
          <p:cNvSpPr/>
          <p:nvPr/>
        </p:nvSpPr>
        <p:spPr>
          <a:xfrm>
            <a:off x="1201065" y="2214562"/>
            <a:ext cx="21506374" cy="1"/>
          </a:xfrm>
          <a:prstGeom prst="line">
            <a:avLst/>
          </a:prstGeom>
          <a:ln w="12700">
            <a:solidFill>
              <a:srgbClr val="253957"/>
            </a:solidFill>
            <a:miter lim="400000"/>
          </a:ln>
        </p:spPr>
        <p:txBody>
          <a:bodyPr lIns="71437" tIns="71437" rIns="71437" bIns="71437" anchor="ctr"/>
          <a:lstStyle/>
          <a:p>
            <a:pPr>
              <a:defRPr sz="3200"/>
            </a:pPr>
            <a:endParaRPr/>
          </a:p>
        </p:txBody>
      </p:sp>
      <p:sp>
        <p:nvSpPr>
          <p:cNvPr id="8" name="Название подразделения, лаборатории, факультета и т.д."/>
          <p:cNvSpPr txBox="1"/>
          <p:nvPr/>
        </p:nvSpPr>
        <p:spPr>
          <a:xfrm>
            <a:off x="11338744" y="942364"/>
            <a:ext cx="11366416" cy="513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spAutoFit/>
          </a:bodyPr>
          <a:lstStyle>
            <a:lvl1pPr algn="r">
              <a:defRPr sz="2400">
                <a:solidFill>
                  <a:srgbClr val="253957"/>
                </a:solidFill>
                <a:latin typeface="+mn-lt"/>
                <a:ea typeface="+mn-ea"/>
                <a:cs typeface="+mn-cs"/>
                <a:sym typeface="Arial Narrow"/>
              </a:defRPr>
            </a:lvl1pPr>
          </a:lstStyle>
          <a:p>
            <a:r>
              <a:rPr lang="en-US" dirty="0"/>
              <a:t>International Business and Management</a:t>
            </a:r>
          </a:p>
        </p:txBody>
      </p:sp>
      <p:pic>
        <p:nvPicPr>
          <p:cNvPr id="9" name="Изображение" descr="Изображение"/>
          <p:cNvPicPr>
            <a:picLocks noChangeAspect="1"/>
          </p:cNvPicPr>
          <p:nvPr/>
        </p:nvPicPr>
        <p:blipFill>
          <a:blip r:embed="rId2"/>
          <a:stretch>
            <a:fillRect/>
          </a:stretch>
        </p:blipFill>
        <p:spPr>
          <a:xfrm>
            <a:off x="1211199" y="620465"/>
            <a:ext cx="1214985" cy="1214985"/>
          </a:xfrm>
          <a:prstGeom prst="rect">
            <a:avLst/>
          </a:prstGeom>
          <a:ln w="12700">
            <a:miter lim="400000"/>
          </a:ln>
        </p:spPr>
      </p:pic>
      <p:pic>
        <p:nvPicPr>
          <p:cNvPr id="6" name="Picture 5" descr="A screenshot of a cell phone&#10;&#10;Description automatically generated">
            <a:extLst>
              <a:ext uri="{FF2B5EF4-FFF2-40B4-BE49-F238E27FC236}">
                <a16:creationId xmlns:a16="http://schemas.microsoft.com/office/drawing/2014/main" id="{13562651-8F63-F74D-AF89-F0DC50A648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6674" y="2358190"/>
            <a:ext cx="11935326" cy="11357810"/>
          </a:xfrm>
          <a:prstGeom prst="rect">
            <a:avLst/>
          </a:prstGeom>
        </p:spPr>
      </p:pic>
      <p:pic>
        <p:nvPicPr>
          <p:cNvPr id="11" name="Picture 10" descr="A screenshot of a computer&#10;&#10;Description automatically generated">
            <a:extLst>
              <a:ext uri="{FF2B5EF4-FFF2-40B4-BE49-F238E27FC236}">
                <a16:creationId xmlns:a16="http://schemas.microsoft.com/office/drawing/2014/main" id="{8DC8439D-A3E3-6642-ADAE-3FFA181ABAC3}"/>
              </a:ext>
            </a:extLst>
          </p:cNvPr>
          <p:cNvPicPr>
            <a:picLocks noChangeAspect="1"/>
          </p:cNvPicPr>
          <p:nvPr/>
        </p:nvPicPr>
        <p:blipFill rotWithShape="1">
          <a:blip r:embed="rId4">
            <a:extLst>
              <a:ext uri="{28A0092B-C50C-407E-A947-70E740481C1C}">
                <a14:useLocalDpi xmlns:a14="http://schemas.microsoft.com/office/drawing/2010/main" val="0"/>
              </a:ext>
            </a:extLst>
          </a:blip>
          <a:srcRect b="1105"/>
          <a:stretch/>
        </p:blipFill>
        <p:spPr>
          <a:xfrm>
            <a:off x="12192000" y="2358191"/>
            <a:ext cx="11901243" cy="11232304"/>
          </a:xfrm>
          <a:prstGeom prst="rect">
            <a:avLst/>
          </a:prstGeom>
        </p:spPr>
      </p:pic>
      <p:sp>
        <p:nvSpPr>
          <p:cNvPr id="7" name="Линия">
            <a:extLst>
              <a:ext uri="{FF2B5EF4-FFF2-40B4-BE49-F238E27FC236}">
                <a16:creationId xmlns:a16="http://schemas.microsoft.com/office/drawing/2014/main" id="{37D99285-43C2-7343-9956-64B12F932F04}"/>
              </a:ext>
            </a:extLst>
          </p:cNvPr>
          <p:cNvSpPr/>
          <p:nvPr/>
        </p:nvSpPr>
        <p:spPr>
          <a:xfrm>
            <a:off x="12239625" y="2214562"/>
            <a:ext cx="26701" cy="11501438"/>
          </a:xfrm>
          <a:prstGeom prst="line">
            <a:avLst/>
          </a:prstGeom>
          <a:ln w="76200">
            <a:solidFill>
              <a:schemeClr val="accent1">
                <a:lumMod val="50000"/>
              </a:schemeClr>
            </a:solidFill>
            <a:miter lim="400000"/>
          </a:ln>
        </p:spPr>
        <p:txBody>
          <a:bodyPr lIns="71437" tIns="71437" rIns="71437" bIns="71437" anchor="ctr"/>
          <a:lstStyle/>
          <a:p>
            <a:pPr>
              <a:defRPr sz="3200"/>
            </a:pPr>
            <a:endParaRPr/>
          </a:p>
        </p:txBody>
      </p:sp>
    </p:spTree>
    <p:extLst>
      <p:ext uri="{BB962C8B-B14F-4D97-AF65-F5344CB8AC3E}">
        <p14:creationId xmlns:p14="http://schemas.microsoft.com/office/powerpoint/2010/main" val="2046351948"/>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Линия"/>
          <p:cNvSpPr/>
          <p:nvPr/>
        </p:nvSpPr>
        <p:spPr>
          <a:xfrm>
            <a:off x="1201065" y="2214562"/>
            <a:ext cx="21506374" cy="1"/>
          </a:xfrm>
          <a:prstGeom prst="line">
            <a:avLst/>
          </a:prstGeom>
          <a:ln w="12700">
            <a:solidFill>
              <a:srgbClr val="253957"/>
            </a:solidFill>
            <a:miter lim="400000"/>
          </a:ln>
        </p:spPr>
        <p:txBody>
          <a:bodyPr lIns="71437" tIns="71437" rIns="71437" bIns="71437" anchor="ctr"/>
          <a:lstStyle/>
          <a:p>
            <a:pPr>
              <a:defRPr sz="3200"/>
            </a:pPr>
            <a:endParaRPr/>
          </a:p>
        </p:txBody>
      </p:sp>
      <p:sp>
        <p:nvSpPr>
          <p:cNvPr id="8" name="Название подразделения, лаборатории, факультета и т.д."/>
          <p:cNvSpPr txBox="1"/>
          <p:nvPr/>
        </p:nvSpPr>
        <p:spPr>
          <a:xfrm>
            <a:off x="11338744" y="942364"/>
            <a:ext cx="11366416" cy="513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spAutoFit/>
          </a:bodyPr>
          <a:lstStyle>
            <a:lvl1pPr algn="r">
              <a:defRPr sz="2400">
                <a:solidFill>
                  <a:srgbClr val="253957"/>
                </a:solidFill>
                <a:latin typeface="+mn-lt"/>
                <a:ea typeface="+mn-ea"/>
                <a:cs typeface="+mn-cs"/>
                <a:sym typeface="Arial Narrow"/>
              </a:defRPr>
            </a:lvl1pPr>
          </a:lstStyle>
          <a:p>
            <a:r>
              <a:rPr lang="en-US" dirty="0"/>
              <a:t>International Business and Management</a:t>
            </a:r>
          </a:p>
        </p:txBody>
      </p:sp>
      <p:pic>
        <p:nvPicPr>
          <p:cNvPr id="9" name="Изображение" descr="Изображение"/>
          <p:cNvPicPr>
            <a:picLocks noChangeAspect="1"/>
          </p:cNvPicPr>
          <p:nvPr/>
        </p:nvPicPr>
        <p:blipFill>
          <a:blip r:embed="rId2"/>
          <a:stretch>
            <a:fillRect/>
          </a:stretch>
        </p:blipFill>
        <p:spPr>
          <a:xfrm>
            <a:off x="1211199" y="620465"/>
            <a:ext cx="1214985" cy="1214985"/>
          </a:xfrm>
          <a:prstGeom prst="rect">
            <a:avLst/>
          </a:prstGeom>
          <a:ln w="12700">
            <a:miter lim="400000"/>
          </a:ln>
        </p:spPr>
      </p:pic>
      <p:pic>
        <p:nvPicPr>
          <p:cNvPr id="3" name="Picture 2" descr="A screenshot of a computer&#10;&#10;Description automatically generated">
            <a:extLst>
              <a:ext uri="{FF2B5EF4-FFF2-40B4-BE49-F238E27FC236}">
                <a16:creationId xmlns:a16="http://schemas.microsoft.com/office/drawing/2014/main" id="{660B97F2-C1ED-F34F-BF7D-A3E42A6D06FB}"/>
              </a:ext>
            </a:extLst>
          </p:cNvPr>
          <p:cNvPicPr>
            <a:picLocks noChangeAspect="1"/>
          </p:cNvPicPr>
          <p:nvPr/>
        </p:nvPicPr>
        <p:blipFill rotWithShape="1">
          <a:blip r:embed="rId3">
            <a:extLst>
              <a:ext uri="{28A0092B-C50C-407E-A947-70E740481C1C}">
                <a14:useLocalDpi xmlns:a14="http://schemas.microsoft.com/office/drawing/2010/main" val="0"/>
              </a:ext>
            </a:extLst>
          </a:blip>
          <a:srcRect l="860" r="1930" b="1977"/>
          <a:stretch/>
        </p:blipFill>
        <p:spPr>
          <a:xfrm>
            <a:off x="387578" y="2338017"/>
            <a:ext cx="11639018" cy="11099225"/>
          </a:xfrm>
          <a:prstGeom prst="rect">
            <a:avLst/>
          </a:prstGeom>
        </p:spPr>
      </p:pic>
      <p:pic>
        <p:nvPicPr>
          <p:cNvPr id="5" name="Picture 4" descr="A picture containing laptop&#10;&#10;Description automatically generated">
            <a:extLst>
              <a:ext uri="{FF2B5EF4-FFF2-40B4-BE49-F238E27FC236}">
                <a16:creationId xmlns:a16="http://schemas.microsoft.com/office/drawing/2014/main" id="{F3DDC72B-DC80-FA44-8510-B1991AB60BE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357405" y="2561874"/>
            <a:ext cx="11639017" cy="10875371"/>
          </a:xfrm>
          <a:prstGeom prst="rect">
            <a:avLst/>
          </a:prstGeom>
        </p:spPr>
      </p:pic>
      <p:sp>
        <p:nvSpPr>
          <p:cNvPr id="7" name="Линия">
            <a:extLst>
              <a:ext uri="{FF2B5EF4-FFF2-40B4-BE49-F238E27FC236}">
                <a16:creationId xmlns:a16="http://schemas.microsoft.com/office/drawing/2014/main" id="{344B80F9-F879-B645-98A8-8430FBA453D4}"/>
              </a:ext>
            </a:extLst>
          </p:cNvPr>
          <p:cNvSpPr/>
          <p:nvPr/>
        </p:nvSpPr>
        <p:spPr>
          <a:xfrm>
            <a:off x="12155191" y="2214562"/>
            <a:ext cx="26701" cy="11501438"/>
          </a:xfrm>
          <a:prstGeom prst="line">
            <a:avLst/>
          </a:prstGeom>
          <a:ln w="76200">
            <a:solidFill>
              <a:schemeClr val="accent1">
                <a:lumMod val="50000"/>
              </a:schemeClr>
            </a:solidFill>
            <a:miter lim="400000"/>
          </a:ln>
        </p:spPr>
        <p:txBody>
          <a:bodyPr lIns="71437" tIns="71437" rIns="71437" bIns="71437" anchor="ctr"/>
          <a:lstStyle/>
          <a:p>
            <a:pPr>
              <a:defRPr sz="3200"/>
            </a:pPr>
            <a:endParaRPr/>
          </a:p>
        </p:txBody>
      </p:sp>
    </p:spTree>
    <p:extLst>
      <p:ext uri="{BB962C8B-B14F-4D97-AF65-F5344CB8AC3E}">
        <p14:creationId xmlns:p14="http://schemas.microsoft.com/office/powerpoint/2010/main" val="704735236"/>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Линия"/>
          <p:cNvSpPr/>
          <p:nvPr/>
        </p:nvSpPr>
        <p:spPr>
          <a:xfrm>
            <a:off x="1201065" y="2214562"/>
            <a:ext cx="21506374" cy="1"/>
          </a:xfrm>
          <a:prstGeom prst="line">
            <a:avLst/>
          </a:prstGeom>
          <a:ln w="12700">
            <a:solidFill>
              <a:srgbClr val="253957"/>
            </a:solidFill>
            <a:miter lim="400000"/>
          </a:ln>
        </p:spPr>
        <p:txBody>
          <a:bodyPr lIns="71437" tIns="71437" rIns="71437" bIns="71437" anchor="ctr"/>
          <a:lstStyle/>
          <a:p>
            <a:pPr>
              <a:defRPr sz="3200"/>
            </a:pPr>
            <a:endParaRPr/>
          </a:p>
        </p:txBody>
      </p:sp>
      <p:sp>
        <p:nvSpPr>
          <p:cNvPr id="8" name="Название подразделения, лаборатории, факультета и т.д."/>
          <p:cNvSpPr txBox="1"/>
          <p:nvPr/>
        </p:nvSpPr>
        <p:spPr>
          <a:xfrm>
            <a:off x="11338744" y="942364"/>
            <a:ext cx="11366416" cy="513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spAutoFit/>
          </a:bodyPr>
          <a:lstStyle>
            <a:lvl1pPr algn="r">
              <a:defRPr sz="2400">
                <a:solidFill>
                  <a:srgbClr val="253957"/>
                </a:solidFill>
                <a:latin typeface="+mn-lt"/>
                <a:ea typeface="+mn-ea"/>
                <a:cs typeface="+mn-cs"/>
                <a:sym typeface="Arial Narrow"/>
              </a:defRPr>
            </a:lvl1pPr>
          </a:lstStyle>
          <a:p>
            <a:r>
              <a:rPr lang="en-US" dirty="0"/>
              <a:t>International Business and Management</a:t>
            </a:r>
          </a:p>
        </p:txBody>
      </p:sp>
      <p:pic>
        <p:nvPicPr>
          <p:cNvPr id="9" name="Изображение" descr="Изображение"/>
          <p:cNvPicPr>
            <a:picLocks noChangeAspect="1"/>
          </p:cNvPicPr>
          <p:nvPr/>
        </p:nvPicPr>
        <p:blipFill>
          <a:blip r:embed="rId2"/>
          <a:stretch>
            <a:fillRect/>
          </a:stretch>
        </p:blipFill>
        <p:spPr>
          <a:xfrm>
            <a:off x="1211199" y="620465"/>
            <a:ext cx="1214985" cy="1214985"/>
          </a:xfrm>
          <a:prstGeom prst="rect">
            <a:avLst/>
          </a:prstGeom>
          <a:ln w="12700">
            <a:miter lim="400000"/>
          </a:ln>
        </p:spPr>
      </p:pic>
      <p:pic>
        <p:nvPicPr>
          <p:cNvPr id="4" name="Picture 3" descr="A screenshot of a computer&#10;&#10;Description automatically generated">
            <a:extLst>
              <a:ext uri="{FF2B5EF4-FFF2-40B4-BE49-F238E27FC236}">
                <a16:creationId xmlns:a16="http://schemas.microsoft.com/office/drawing/2014/main" id="{1EF1AE1A-9651-BD46-BF79-82E5AAD2C46B}"/>
              </a:ext>
            </a:extLst>
          </p:cNvPr>
          <p:cNvPicPr>
            <a:picLocks noChangeAspect="1"/>
          </p:cNvPicPr>
          <p:nvPr/>
        </p:nvPicPr>
        <p:blipFill rotWithShape="1">
          <a:blip r:embed="rId3">
            <a:extLst>
              <a:ext uri="{28A0092B-C50C-407E-A947-70E740481C1C}">
                <a14:useLocalDpi xmlns:a14="http://schemas.microsoft.com/office/drawing/2010/main" val="0"/>
              </a:ext>
            </a:extLst>
          </a:blip>
          <a:srcRect b="887"/>
          <a:stretch/>
        </p:blipFill>
        <p:spPr>
          <a:xfrm>
            <a:off x="509844" y="2325288"/>
            <a:ext cx="11686213" cy="11103841"/>
          </a:xfrm>
          <a:prstGeom prst="rect">
            <a:avLst/>
          </a:prstGeom>
        </p:spPr>
      </p:pic>
      <p:pic>
        <p:nvPicPr>
          <p:cNvPr id="7" name="Picture 6" descr="A picture containing laptop, computer, room, white&#10;&#10;Description automatically generated">
            <a:extLst>
              <a:ext uri="{FF2B5EF4-FFF2-40B4-BE49-F238E27FC236}">
                <a16:creationId xmlns:a16="http://schemas.microsoft.com/office/drawing/2014/main" id="{E3BFAD5B-8D99-A04D-A285-630B768F54F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191999" y="2593675"/>
            <a:ext cx="11682155" cy="10969346"/>
          </a:xfrm>
          <a:prstGeom prst="rect">
            <a:avLst/>
          </a:prstGeom>
        </p:spPr>
      </p:pic>
      <p:sp>
        <p:nvSpPr>
          <p:cNvPr id="10" name="Линия">
            <a:extLst>
              <a:ext uri="{FF2B5EF4-FFF2-40B4-BE49-F238E27FC236}">
                <a16:creationId xmlns:a16="http://schemas.microsoft.com/office/drawing/2014/main" id="{FF445246-06D3-AB4B-BBBF-1C3A20519E1C}"/>
              </a:ext>
            </a:extLst>
          </p:cNvPr>
          <p:cNvSpPr/>
          <p:nvPr/>
        </p:nvSpPr>
        <p:spPr>
          <a:xfrm>
            <a:off x="12155191" y="2214562"/>
            <a:ext cx="26701" cy="11501438"/>
          </a:xfrm>
          <a:prstGeom prst="line">
            <a:avLst/>
          </a:prstGeom>
          <a:ln w="76200">
            <a:solidFill>
              <a:schemeClr val="accent1">
                <a:lumMod val="50000"/>
              </a:schemeClr>
            </a:solidFill>
            <a:miter lim="400000"/>
          </a:ln>
        </p:spPr>
        <p:txBody>
          <a:bodyPr lIns="71437" tIns="71437" rIns="71437" bIns="71437" anchor="ctr"/>
          <a:lstStyle/>
          <a:p>
            <a:pPr>
              <a:defRPr sz="3200"/>
            </a:pPr>
            <a:endParaRPr/>
          </a:p>
        </p:txBody>
      </p:sp>
    </p:spTree>
    <p:extLst>
      <p:ext uri="{BB962C8B-B14F-4D97-AF65-F5344CB8AC3E}">
        <p14:creationId xmlns:p14="http://schemas.microsoft.com/office/powerpoint/2010/main" val="2745464456"/>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ell phone&#10;&#10;Description automatically generated">
            <a:extLst>
              <a:ext uri="{FF2B5EF4-FFF2-40B4-BE49-F238E27FC236}">
                <a16:creationId xmlns:a16="http://schemas.microsoft.com/office/drawing/2014/main" id="{FDD2D91F-E794-D246-B68D-C122BCB4CF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6046" y="2429187"/>
            <a:ext cx="12177104" cy="5302933"/>
          </a:xfrm>
          <a:prstGeom prst="rect">
            <a:avLst/>
          </a:prstGeom>
        </p:spPr>
      </p:pic>
      <p:pic>
        <p:nvPicPr>
          <p:cNvPr id="13" name="Picture 12" descr="A screenshot of a cell phone&#10;&#10;Description automatically generated">
            <a:extLst>
              <a:ext uri="{FF2B5EF4-FFF2-40B4-BE49-F238E27FC236}">
                <a16:creationId xmlns:a16="http://schemas.microsoft.com/office/drawing/2014/main" id="{D12BD3F7-8042-E64D-8259-80178BF132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6046" y="7732120"/>
            <a:ext cx="12022586" cy="5983591"/>
          </a:xfrm>
          <a:prstGeom prst="rect">
            <a:avLst/>
          </a:prstGeom>
        </p:spPr>
      </p:pic>
      <p:sp>
        <p:nvSpPr>
          <p:cNvPr id="89" name="Линия"/>
          <p:cNvSpPr/>
          <p:nvPr/>
        </p:nvSpPr>
        <p:spPr>
          <a:xfrm>
            <a:off x="1201065" y="2214562"/>
            <a:ext cx="21506374" cy="1"/>
          </a:xfrm>
          <a:prstGeom prst="line">
            <a:avLst/>
          </a:prstGeom>
          <a:ln w="12700">
            <a:solidFill>
              <a:srgbClr val="253957"/>
            </a:solidFill>
            <a:miter lim="400000"/>
          </a:ln>
        </p:spPr>
        <p:txBody>
          <a:bodyPr lIns="71437" tIns="71437" rIns="71437" bIns="71437" anchor="ctr"/>
          <a:lstStyle/>
          <a:p>
            <a:pPr>
              <a:defRPr sz="3200"/>
            </a:pPr>
            <a:endParaRPr/>
          </a:p>
        </p:txBody>
      </p:sp>
      <p:sp>
        <p:nvSpPr>
          <p:cNvPr id="8" name="Название подразделения, лаборатории, факультета и т.д."/>
          <p:cNvSpPr txBox="1"/>
          <p:nvPr/>
        </p:nvSpPr>
        <p:spPr>
          <a:xfrm>
            <a:off x="11338744" y="942364"/>
            <a:ext cx="11366416" cy="513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spAutoFit/>
          </a:bodyPr>
          <a:lstStyle>
            <a:lvl1pPr algn="r">
              <a:defRPr sz="2400">
                <a:solidFill>
                  <a:srgbClr val="253957"/>
                </a:solidFill>
                <a:latin typeface="+mn-lt"/>
                <a:ea typeface="+mn-ea"/>
                <a:cs typeface="+mn-cs"/>
                <a:sym typeface="Arial Narrow"/>
              </a:defRPr>
            </a:lvl1pPr>
          </a:lstStyle>
          <a:p>
            <a:r>
              <a:rPr lang="en-US" dirty="0"/>
              <a:t>International Business and Management</a:t>
            </a:r>
          </a:p>
        </p:txBody>
      </p:sp>
      <p:pic>
        <p:nvPicPr>
          <p:cNvPr id="9" name="Изображение" descr="Изображение"/>
          <p:cNvPicPr>
            <a:picLocks noChangeAspect="1"/>
          </p:cNvPicPr>
          <p:nvPr/>
        </p:nvPicPr>
        <p:blipFill>
          <a:blip r:embed="rId4"/>
          <a:stretch>
            <a:fillRect/>
          </a:stretch>
        </p:blipFill>
        <p:spPr>
          <a:xfrm>
            <a:off x="1211199" y="620465"/>
            <a:ext cx="1214985" cy="1214985"/>
          </a:xfrm>
          <a:prstGeom prst="rect">
            <a:avLst/>
          </a:prstGeom>
          <a:ln w="12700">
            <a:miter lim="400000"/>
          </a:ln>
        </p:spPr>
      </p:pic>
      <p:pic>
        <p:nvPicPr>
          <p:cNvPr id="10" name="Picture 9" descr="A screenshot of a cell phone&#10;&#10;Description automatically generated">
            <a:extLst>
              <a:ext uri="{FF2B5EF4-FFF2-40B4-BE49-F238E27FC236}">
                <a16:creationId xmlns:a16="http://schemas.microsoft.com/office/drawing/2014/main" id="{F0BBB7FD-BEA5-D54B-8122-989092AFE5D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939510" y="3068099"/>
            <a:ext cx="10243425" cy="9785290"/>
          </a:xfrm>
          <a:prstGeom prst="rect">
            <a:avLst/>
          </a:prstGeom>
        </p:spPr>
      </p:pic>
      <p:sp>
        <p:nvSpPr>
          <p:cNvPr id="11" name="Линия">
            <a:extLst>
              <a:ext uri="{FF2B5EF4-FFF2-40B4-BE49-F238E27FC236}">
                <a16:creationId xmlns:a16="http://schemas.microsoft.com/office/drawing/2014/main" id="{23F394FF-B4DC-B145-8B2D-6D3F41C3DEEA}"/>
              </a:ext>
            </a:extLst>
          </p:cNvPr>
          <p:cNvSpPr/>
          <p:nvPr/>
        </p:nvSpPr>
        <p:spPr>
          <a:xfrm>
            <a:off x="12692819" y="2214562"/>
            <a:ext cx="26701" cy="11501438"/>
          </a:xfrm>
          <a:prstGeom prst="line">
            <a:avLst/>
          </a:prstGeom>
          <a:ln w="76200">
            <a:solidFill>
              <a:schemeClr val="accent1">
                <a:lumMod val="50000"/>
              </a:schemeClr>
            </a:solidFill>
            <a:miter lim="400000"/>
          </a:ln>
        </p:spPr>
        <p:txBody>
          <a:bodyPr lIns="71437" tIns="71437" rIns="71437" bIns="71437" anchor="ctr"/>
          <a:lstStyle/>
          <a:p>
            <a:pPr>
              <a:defRPr sz="3200"/>
            </a:pPr>
            <a:endParaRPr/>
          </a:p>
        </p:txBody>
      </p:sp>
      <p:sp>
        <p:nvSpPr>
          <p:cNvPr id="12" name="Линия">
            <a:extLst>
              <a:ext uri="{FF2B5EF4-FFF2-40B4-BE49-F238E27FC236}">
                <a16:creationId xmlns:a16="http://schemas.microsoft.com/office/drawing/2014/main" id="{4D2A68B2-AA82-F54F-BD30-D118BA8C2694}"/>
              </a:ext>
            </a:extLst>
          </p:cNvPr>
          <p:cNvSpPr/>
          <p:nvPr/>
        </p:nvSpPr>
        <p:spPr>
          <a:xfrm>
            <a:off x="1201065" y="7503495"/>
            <a:ext cx="11481620" cy="0"/>
          </a:xfrm>
          <a:prstGeom prst="line">
            <a:avLst/>
          </a:prstGeom>
          <a:ln w="76200">
            <a:solidFill>
              <a:schemeClr val="accent1">
                <a:lumMod val="50000"/>
              </a:schemeClr>
            </a:solidFill>
            <a:miter lim="400000"/>
          </a:ln>
        </p:spPr>
        <p:txBody>
          <a:bodyPr lIns="71437" tIns="71437" rIns="71437" bIns="71437" anchor="ctr"/>
          <a:lstStyle/>
          <a:p>
            <a:pPr>
              <a:defRPr sz="3200"/>
            </a:pPr>
            <a:endParaRPr/>
          </a:p>
        </p:txBody>
      </p:sp>
    </p:spTree>
    <p:extLst>
      <p:ext uri="{BB962C8B-B14F-4D97-AF65-F5344CB8AC3E}">
        <p14:creationId xmlns:p14="http://schemas.microsoft.com/office/powerpoint/2010/main" val="695211471"/>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Линия"/>
          <p:cNvSpPr/>
          <p:nvPr/>
        </p:nvSpPr>
        <p:spPr>
          <a:xfrm>
            <a:off x="1201065" y="2214562"/>
            <a:ext cx="21506374" cy="1"/>
          </a:xfrm>
          <a:prstGeom prst="line">
            <a:avLst/>
          </a:prstGeom>
          <a:ln w="12700">
            <a:solidFill>
              <a:srgbClr val="253957"/>
            </a:solidFill>
            <a:miter lim="400000"/>
          </a:ln>
        </p:spPr>
        <p:txBody>
          <a:bodyPr lIns="71437" tIns="71437" rIns="71437" bIns="71437" anchor="ctr"/>
          <a:lstStyle/>
          <a:p>
            <a:pPr>
              <a:defRPr sz="3200"/>
            </a:pPr>
            <a:endParaRPr/>
          </a:p>
        </p:txBody>
      </p:sp>
      <p:sp>
        <p:nvSpPr>
          <p:cNvPr id="8" name="Название подразделения, лаборатории, факультета и т.д."/>
          <p:cNvSpPr txBox="1"/>
          <p:nvPr/>
        </p:nvSpPr>
        <p:spPr>
          <a:xfrm>
            <a:off x="11338744" y="942364"/>
            <a:ext cx="11366416" cy="513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spAutoFit/>
          </a:bodyPr>
          <a:lstStyle>
            <a:lvl1pPr algn="r">
              <a:defRPr sz="2400">
                <a:solidFill>
                  <a:srgbClr val="253957"/>
                </a:solidFill>
                <a:latin typeface="+mn-lt"/>
                <a:ea typeface="+mn-ea"/>
                <a:cs typeface="+mn-cs"/>
                <a:sym typeface="Arial Narrow"/>
              </a:defRPr>
            </a:lvl1pPr>
          </a:lstStyle>
          <a:p>
            <a:r>
              <a:rPr lang="en-US" dirty="0"/>
              <a:t>International Business and Management</a:t>
            </a:r>
          </a:p>
        </p:txBody>
      </p:sp>
      <p:pic>
        <p:nvPicPr>
          <p:cNvPr id="9" name="Изображение" descr="Изображение"/>
          <p:cNvPicPr>
            <a:picLocks noChangeAspect="1"/>
          </p:cNvPicPr>
          <p:nvPr/>
        </p:nvPicPr>
        <p:blipFill>
          <a:blip r:embed="rId2"/>
          <a:stretch>
            <a:fillRect/>
          </a:stretch>
        </p:blipFill>
        <p:spPr>
          <a:xfrm>
            <a:off x="1211199" y="620465"/>
            <a:ext cx="1214985" cy="1214985"/>
          </a:xfrm>
          <a:prstGeom prst="rect">
            <a:avLst/>
          </a:prstGeom>
          <a:ln w="12700">
            <a:miter lim="400000"/>
          </a:ln>
        </p:spPr>
      </p:pic>
      <p:pic>
        <p:nvPicPr>
          <p:cNvPr id="3" name="Picture 2" descr="A screenshot of a cell phone&#10;&#10;Description automatically generated">
            <a:extLst>
              <a:ext uri="{FF2B5EF4-FFF2-40B4-BE49-F238E27FC236}">
                <a16:creationId xmlns:a16="http://schemas.microsoft.com/office/drawing/2014/main" id="{BB63FA24-FA19-EF42-B6E7-F714E02640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1198" y="2396450"/>
            <a:ext cx="21493961" cy="11319543"/>
          </a:xfrm>
          <a:prstGeom prst="rect">
            <a:avLst/>
          </a:prstGeom>
        </p:spPr>
      </p:pic>
      <p:sp>
        <p:nvSpPr>
          <p:cNvPr id="14" name="Frame 13">
            <a:extLst>
              <a:ext uri="{FF2B5EF4-FFF2-40B4-BE49-F238E27FC236}">
                <a16:creationId xmlns:a16="http://schemas.microsoft.com/office/drawing/2014/main" id="{E4A00CAC-9AC1-5D47-ADB2-E120D16AC763}"/>
              </a:ext>
            </a:extLst>
          </p:cNvPr>
          <p:cNvSpPr/>
          <p:nvPr/>
        </p:nvSpPr>
        <p:spPr>
          <a:xfrm>
            <a:off x="8709075" y="6691774"/>
            <a:ext cx="2629669" cy="784498"/>
          </a:xfrm>
          <a:prstGeom prst="frame">
            <a:avLst>
              <a:gd name="adj1" fmla="val 9603"/>
            </a:avLst>
          </a:prstGeom>
          <a:solidFill>
            <a:schemeClr val="accent1">
              <a:lumMod val="60000"/>
              <a:lumOff val="40000"/>
            </a:schemeClr>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RU" sz="3200" b="0" i="0" u="none" strike="noStrike" cap="none" spc="0" normalizeH="0" baseline="0" dirty="0">
              <a:ln>
                <a:noFill/>
              </a:ln>
              <a:solidFill>
                <a:sysClr val="windowText" lastClr="000000"/>
              </a:solidFill>
              <a:effectLst/>
              <a:uFillTx/>
              <a:latin typeface="+mj-lt"/>
              <a:ea typeface="+mj-ea"/>
              <a:cs typeface="+mj-cs"/>
              <a:sym typeface="Helvetica Light"/>
            </a:endParaRPr>
          </a:p>
        </p:txBody>
      </p:sp>
      <p:sp>
        <p:nvSpPr>
          <p:cNvPr id="2" name="Прямоугольник 1">
            <a:extLst>
              <a:ext uri="{FF2B5EF4-FFF2-40B4-BE49-F238E27FC236}">
                <a16:creationId xmlns:a16="http://schemas.microsoft.com/office/drawing/2014/main" id="{82DF4BD4-56F7-49BE-814C-DC1293E4037F}"/>
              </a:ext>
            </a:extLst>
          </p:cNvPr>
          <p:cNvSpPr/>
          <p:nvPr/>
        </p:nvSpPr>
        <p:spPr>
          <a:xfrm>
            <a:off x="16516349" y="7998613"/>
            <a:ext cx="4730003" cy="5538093"/>
          </a:xfrm>
          <a:prstGeom prst="rect">
            <a:avLst/>
          </a:prstGeom>
          <a:solidFill>
            <a:schemeClr val="bg1"/>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ru-RU" sz="3200" b="0" i="0" u="none" strike="noStrike" cap="none" spc="0" normalizeH="0" baseline="0">
              <a:ln>
                <a:noFill/>
              </a:ln>
              <a:solidFill>
                <a:srgbClr val="FFFFFF"/>
              </a:solidFill>
              <a:effectLst/>
              <a:uFillTx/>
              <a:latin typeface="+mj-lt"/>
              <a:ea typeface="+mj-ea"/>
              <a:cs typeface="+mj-cs"/>
              <a:sym typeface="Helvetica Light"/>
            </a:endParaRPr>
          </a:p>
        </p:txBody>
      </p:sp>
      <p:sp>
        <p:nvSpPr>
          <p:cNvPr id="6" name="TextBox 5">
            <a:extLst>
              <a:ext uri="{FF2B5EF4-FFF2-40B4-BE49-F238E27FC236}">
                <a16:creationId xmlns:a16="http://schemas.microsoft.com/office/drawing/2014/main" id="{39D881B5-45AC-A149-B9CB-13987445DEE9}"/>
              </a:ext>
            </a:extLst>
          </p:cNvPr>
          <p:cNvSpPr txBox="1"/>
          <p:nvPr/>
        </p:nvSpPr>
        <p:spPr>
          <a:xfrm>
            <a:off x="8775598" y="6858000"/>
            <a:ext cx="2496621" cy="45204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en-RU" sz="2000" b="0" i="0" u="none" strike="noStrike" cap="none" spc="0" normalizeH="0" baseline="0" dirty="0">
                <a:ln>
                  <a:noFill/>
                </a:ln>
                <a:solidFill>
                  <a:srgbClr val="000000"/>
                </a:solidFill>
                <a:effectLst/>
                <a:uFillTx/>
                <a:latin typeface="+mj-lt"/>
                <a:ea typeface="+mj-ea"/>
                <a:cs typeface="+mj-cs"/>
                <a:sym typeface="Helvetica Light"/>
              </a:rPr>
              <a:t>Recommendations</a:t>
            </a:r>
          </a:p>
        </p:txBody>
      </p:sp>
      <p:sp>
        <p:nvSpPr>
          <p:cNvPr id="15" name="TextBox 14">
            <a:extLst>
              <a:ext uri="{FF2B5EF4-FFF2-40B4-BE49-F238E27FC236}">
                <a16:creationId xmlns:a16="http://schemas.microsoft.com/office/drawing/2014/main" id="{C60367D7-2882-FF47-9965-5D433EC4B77E}"/>
              </a:ext>
            </a:extLst>
          </p:cNvPr>
          <p:cNvSpPr txBox="1"/>
          <p:nvPr/>
        </p:nvSpPr>
        <p:spPr>
          <a:xfrm>
            <a:off x="16728573" y="8298183"/>
            <a:ext cx="4118978" cy="60593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en-RU" sz="3000" b="0" i="0" u="none" strike="noStrike" cap="none" spc="0" normalizeH="0" baseline="0" dirty="0">
                <a:ln>
                  <a:noFill/>
                </a:ln>
                <a:solidFill>
                  <a:srgbClr val="000000"/>
                </a:solidFill>
                <a:effectLst/>
                <a:uFillTx/>
                <a:ea typeface="+mj-ea"/>
                <a:cs typeface="+mj-cs"/>
                <a:sym typeface="Helvetica Light"/>
              </a:rPr>
              <a:t>Recommendations</a:t>
            </a:r>
          </a:p>
        </p:txBody>
      </p:sp>
      <p:pic>
        <p:nvPicPr>
          <p:cNvPr id="5" name="Рисунок 4">
            <a:extLst>
              <a:ext uri="{FF2B5EF4-FFF2-40B4-BE49-F238E27FC236}">
                <a16:creationId xmlns:a16="http://schemas.microsoft.com/office/drawing/2014/main" id="{87F8B8A7-097A-4945-AF26-945FE6CA3897}"/>
              </a:ext>
            </a:extLst>
          </p:cNvPr>
          <p:cNvPicPr>
            <a:picLocks noChangeAspect="1"/>
          </p:cNvPicPr>
          <p:nvPr/>
        </p:nvPicPr>
        <p:blipFill>
          <a:blip r:embed="rId4"/>
          <a:stretch>
            <a:fillRect/>
          </a:stretch>
        </p:blipFill>
        <p:spPr>
          <a:xfrm>
            <a:off x="16632117" y="9251244"/>
            <a:ext cx="4498465" cy="1082443"/>
          </a:xfrm>
          <a:prstGeom prst="rect">
            <a:avLst/>
          </a:prstGeom>
        </p:spPr>
      </p:pic>
      <p:pic>
        <p:nvPicPr>
          <p:cNvPr id="7" name="Рисунок 6">
            <a:extLst>
              <a:ext uri="{FF2B5EF4-FFF2-40B4-BE49-F238E27FC236}">
                <a16:creationId xmlns:a16="http://schemas.microsoft.com/office/drawing/2014/main" id="{C23E7944-93AF-402E-90AD-09AE445CDC39}"/>
              </a:ext>
            </a:extLst>
          </p:cNvPr>
          <p:cNvPicPr>
            <a:picLocks noChangeAspect="1"/>
          </p:cNvPicPr>
          <p:nvPr/>
        </p:nvPicPr>
        <p:blipFill>
          <a:blip r:embed="rId5"/>
          <a:stretch>
            <a:fillRect/>
          </a:stretch>
        </p:blipFill>
        <p:spPr>
          <a:xfrm>
            <a:off x="16632117" y="10626964"/>
            <a:ext cx="4512522" cy="1082443"/>
          </a:xfrm>
          <a:prstGeom prst="rect">
            <a:avLst/>
          </a:prstGeom>
        </p:spPr>
      </p:pic>
      <p:pic>
        <p:nvPicPr>
          <p:cNvPr id="10" name="Рисунок 9">
            <a:extLst>
              <a:ext uri="{FF2B5EF4-FFF2-40B4-BE49-F238E27FC236}">
                <a16:creationId xmlns:a16="http://schemas.microsoft.com/office/drawing/2014/main" id="{C7199A02-2289-4087-9DD0-D344A8C48711}"/>
              </a:ext>
            </a:extLst>
          </p:cNvPr>
          <p:cNvPicPr>
            <a:picLocks noChangeAspect="1"/>
          </p:cNvPicPr>
          <p:nvPr/>
        </p:nvPicPr>
        <p:blipFill>
          <a:blip r:embed="rId6"/>
          <a:stretch>
            <a:fillRect/>
          </a:stretch>
        </p:blipFill>
        <p:spPr>
          <a:xfrm>
            <a:off x="16632117" y="12002685"/>
            <a:ext cx="4543412" cy="1082443"/>
          </a:xfrm>
          <a:prstGeom prst="rect">
            <a:avLst/>
          </a:prstGeom>
        </p:spPr>
      </p:pic>
      <p:sp>
        <p:nvSpPr>
          <p:cNvPr id="4" name="Frame 3">
            <a:extLst>
              <a:ext uri="{FF2B5EF4-FFF2-40B4-BE49-F238E27FC236}">
                <a16:creationId xmlns:a16="http://schemas.microsoft.com/office/drawing/2014/main" id="{1BBD0A0C-D4C9-EE40-AC4E-B1945D3C67C1}"/>
              </a:ext>
            </a:extLst>
          </p:cNvPr>
          <p:cNvSpPr/>
          <p:nvPr/>
        </p:nvSpPr>
        <p:spPr>
          <a:xfrm>
            <a:off x="16516349" y="7857274"/>
            <a:ext cx="4730003" cy="5679432"/>
          </a:xfrm>
          <a:prstGeom prst="frame">
            <a:avLst>
              <a:gd name="adj1" fmla="val 1808"/>
            </a:avLst>
          </a:prstGeom>
          <a:solidFill>
            <a:schemeClr val="accent1">
              <a:lumMod val="60000"/>
              <a:lumOff val="40000"/>
            </a:schemeClr>
          </a:solidFill>
          <a:ln w="12700" cap="flat">
            <a:solidFill>
              <a:schemeClr val="accent1">
                <a:lumMod val="40000"/>
                <a:lumOff val="60000"/>
              </a:schemeClr>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RU" sz="3200" b="0" i="0" u="none" strike="noStrike" cap="none" spc="0" normalizeH="0" baseline="0" dirty="0">
              <a:ln>
                <a:noFill/>
              </a:ln>
              <a:solidFill>
                <a:srgbClr val="FFFFFF"/>
              </a:solidFill>
              <a:effectLst/>
              <a:uFillTx/>
              <a:latin typeface="+mj-lt"/>
              <a:ea typeface="+mj-ea"/>
              <a:cs typeface="+mj-cs"/>
              <a:sym typeface="Helvetica Light"/>
            </a:endParaRPr>
          </a:p>
        </p:txBody>
      </p:sp>
    </p:spTree>
    <p:extLst>
      <p:ext uri="{BB962C8B-B14F-4D97-AF65-F5344CB8AC3E}">
        <p14:creationId xmlns:p14="http://schemas.microsoft.com/office/powerpoint/2010/main" val="3849322440"/>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Очень крутой заголовок…"/>
          <p:cNvSpPr txBox="1"/>
          <p:nvPr/>
        </p:nvSpPr>
        <p:spPr>
          <a:xfrm>
            <a:off x="1209449" y="2972786"/>
            <a:ext cx="21489608" cy="231322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lgn="l">
              <a:defRPr sz="5000" b="1" cap="all">
                <a:solidFill>
                  <a:srgbClr val="253957"/>
                </a:solidFill>
                <a:latin typeface="+mn-lt"/>
                <a:ea typeface="+mn-ea"/>
                <a:cs typeface="+mn-cs"/>
                <a:sym typeface="Arial Narrow"/>
              </a:defRPr>
            </a:pPr>
            <a:r>
              <a:rPr lang="en-US" sz="7000" b="1" dirty="0">
                <a:latin typeface="Arial Narrow" charset="0"/>
                <a:ea typeface="Arial Narrow" charset="0"/>
                <a:cs typeface="Arial Narrow" charset="0"/>
              </a:rPr>
              <a:t>Description of the results</a:t>
            </a:r>
          </a:p>
        </p:txBody>
      </p:sp>
      <p:sp>
        <p:nvSpPr>
          <p:cNvPr id="89" name="Линия"/>
          <p:cNvSpPr/>
          <p:nvPr/>
        </p:nvSpPr>
        <p:spPr>
          <a:xfrm>
            <a:off x="1201065" y="2214562"/>
            <a:ext cx="21506374" cy="1"/>
          </a:xfrm>
          <a:prstGeom prst="line">
            <a:avLst/>
          </a:prstGeom>
          <a:ln w="12700">
            <a:solidFill>
              <a:srgbClr val="253957"/>
            </a:solidFill>
            <a:miter lim="400000"/>
          </a:ln>
        </p:spPr>
        <p:txBody>
          <a:bodyPr lIns="71437" tIns="71437" rIns="71437" bIns="71437" anchor="ctr"/>
          <a:lstStyle/>
          <a:p>
            <a:pPr>
              <a:defRPr sz="3200"/>
            </a:pPr>
            <a:endParaRPr/>
          </a:p>
        </p:txBody>
      </p:sp>
      <p:sp>
        <p:nvSpPr>
          <p:cNvPr id="8" name="Название подразделения, лаборатории, факультета и т.д."/>
          <p:cNvSpPr txBox="1"/>
          <p:nvPr/>
        </p:nvSpPr>
        <p:spPr>
          <a:xfrm>
            <a:off x="11338744" y="942364"/>
            <a:ext cx="11366416" cy="513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spAutoFit/>
          </a:bodyPr>
          <a:lstStyle>
            <a:lvl1pPr algn="r">
              <a:defRPr sz="2400">
                <a:solidFill>
                  <a:srgbClr val="253957"/>
                </a:solidFill>
                <a:latin typeface="+mn-lt"/>
                <a:ea typeface="+mn-ea"/>
                <a:cs typeface="+mn-cs"/>
                <a:sym typeface="Arial Narrow"/>
              </a:defRPr>
            </a:lvl1pPr>
          </a:lstStyle>
          <a:p>
            <a:r>
              <a:rPr lang="en-US" dirty="0"/>
              <a:t>International Business and Management</a:t>
            </a:r>
          </a:p>
        </p:txBody>
      </p:sp>
      <p:pic>
        <p:nvPicPr>
          <p:cNvPr id="9" name="Изображение" descr="Изображение"/>
          <p:cNvPicPr>
            <a:picLocks noChangeAspect="1"/>
          </p:cNvPicPr>
          <p:nvPr/>
        </p:nvPicPr>
        <p:blipFill>
          <a:blip r:embed="rId2"/>
          <a:stretch>
            <a:fillRect/>
          </a:stretch>
        </p:blipFill>
        <p:spPr>
          <a:xfrm>
            <a:off x="1211199" y="620465"/>
            <a:ext cx="1214985" cy="1214985"/>
          </a:xfrm>
          <a:prstGeom prst="rect">
            <a:avLst/>
          </a:prstGeom>
          <a:ln w="12700">
            <a:miter lim="400000"/>
          </a:ln>
        </p:spPr>
      </p:pic>
      <p:sp>
        <p:nvSpPr>
          <p:cNvPr id="6"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a:extLst>
              <a:ext uri="{FF2B5EF4-FFF2-40B4-BE49-F238E27FC236}">
                <a16:creationId xmlns:a16="http://schemas.microsoft.com/office/drawing/2014/main" id="{A1583E55-A704-0643-BD47-CCB18F769369}"/>
              </a:ext>
            </a:extLst>
          </p:cNvPr>
          <p:cNvSpPr txBox="1"/>
          <p:nvPr/>
        </p:nvSpPr>
        <p:spPr>
          <a:xfrm>
            <a:off x="1201065" y="4275434"/>
            <a:ext cx="21489609" cy="6729023"/>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lstStyle/>
          <a:p>
            <a:pPr lvl="1" indent="0">
              <a:lnSpc>
                <a:spcPct val="150000"/>
              </a:lnSpc>
              <a:spcBef>
                <a:spcPts val="2000"/>
              </a:spcBef>
              <a:buSzPct val="100000"/>
              <a:defRPr sz="2100">
                <a:solidFill>
                  <a:srgbClr val="253957"/>
                </a:solidFill>
                <a:latin typeface="+mn-lt"/>
                <a:ea typeface="+mn-ea"/>
                <a:cs typeface="+mn-cs"/>
                <a:sym typeface="Arial Narrow"/>
              </a:defRPr>
            </a:pPr>
            <a:r>
              <a:rPr lang="en-US" sz="5400" b="1" dirty="0">
                <a:latin typeface="Arial Narrow" charset="0"/>
                <a:ea typeface="Arial Narrow" charset="0"/>
                <a:cs typeface="Arial Narrow" charset="0"/>
              </a:rPr>
              <a:t>Scan QR-code to view the GitHub repository with the source code</a:t>
            </a:r>
          </a:p>
        </p:txBody>
      </p:sp>
      <p:pic>
        <p:nvPicPr>
          <p:cNvPr id="3" name="Picture 2" descr="A close up of a logo&#10;&#10;Description automatically generated">
            <a:extLst>
              <a:ext uri="{FF2B5EF4-FFF2-40B4-BE49-F238E27FC236}">
                <a16:creationId xmlns:a16="http://schemas.microsoft.com/office/drawing/2014/main" id="{F54AE889-C074-954B-9C75-1522DE2432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91753" y="5590178"/>
            <a:ext cx="7708232" cy="7708232"/>
          </a:xfrm>
          <a:prstGeom prst="rect">
            <a:avLst/>
          </a:prstGeom>
        </p:spPr>
      </p:pic>
    </p:spTree>
    <p:extLst>
      <p:ext uri="{BB962C8B-B14F-4D97-AF65-F5344CB8AC3E}">
        <p14:creationId xmlns:p14="http://schemas.microsoft.com/office/powerpoint/2010/main" val="756301055"/>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Линия"/>
          <p:cNvSpPr/>
          <p:nvPr/>
        </p:nvSpPr>
        <p:spPr>
          <a:xfrm>
            <a:off x="1201065" y="2214562"/>
            <a:ext cx="21506373" cy="1"/>
          </a:xfrm>
          <a:prstGeom prst="line">
            <a:avLst/>
          </a:prstGeom>
          <a:ln w="12700">
            <a:solidFill>
              <a:srgbClr val="253957"/>
            </a:solidFill>
            <a:miter lim="400000"/>
          </a:ln>
        </p:spPr>
        <p:txBody>
          <a:bodyPr lIns="71437" tIns="71437" rIns="71437" bIns="71437" anchor="ctr"/>
          <a:lstStyle/>
          <a:p>
            <a:pPr>
              <a:defRPr sz="3200"/>
            </a:pPr>
            <a:endParaRPr/>
          </a:p>
        </p:txBody>
      </p:sp>
      <p:sp>
        <p:nvSpPr>
          <p:cNvPr id="59" name="Очень крутой заголовок…"/>
          <p:cNvSpPr txBox="1"/>
          <p:nvPr/>
        </p:nvSpPr>
        <p:spPr>
          <a:xfrm>
            <a:off x="1209449" y="2972786"/>
            <a:ext cx="16073440" cy="231322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lgn="l">
              <a:defRPr sz="5000" b="1" cap="all">
                <a:solidFill>
                  <a:srgbClr val="253957"/>
                </a:solidFill>
                <a:latin typeface="+mn-lt"/>
                <a:ea typeface="+mn-ea"/>
                <a:cs typeface="+mn-cs"/>
                <a:sym typeface="Arial Narrow"/>
              </a:defRPr>
            </a:pPr>
            <a:r>
              <a:rPr lang="en-US" sz="7000" b="1" dirty="0">
                <a:latin typeface="Arial Narrow" charset="0"/>
                <a:ea typeface="Arial Narrow" charset="0"/>
                <a:cs typeface="Arial Narrow" charset="0"/>
              </a:rPr>
              <a:t>Conclusions</a:t>
            </a:r>
          </a:p>
        </p:txBody>
      </p:sp>
      <p:sp>
        <p:nvSpPr>
          <p:cNvPr id="62" name="Название подразделения, лаборатории, факультета и т.д."/>
          <p:cNvSpPr txBox="1"/>
          <p:nvPr/>
        </p:nvSpPr>
        <p:spPr>
          <a:xfrm>
            <a:off x="11338744" y="942364"/>
            <a:ext cx="11366416" cy="513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spAutoFit/>
          </a:bodyPr>
          <a:lstStyle>
            <a:lvl1pPr algn="r">
              <a:defRPr sz="2400">
                <a:solidFill>
                  <a:srgbClr val="253957"/>
                </a:solidFill>
                <a:latin typeface="+mn-lt"/>
                <a:ea typeface="+mn-ea"/>
                <a:cs typeface="+mn-cs"/>
                <a:sym typeface="Arial Narrow"/>
              </a:defRPr>
            </a:lvl1pPr>
          </a:lstStyle>
          <a:p>
            <a:r>
              <a:rPr lang="en-US" dirty="0"/>
              <a:t>International Business and Management</a:t>
            </a:r>
          </a:p>
        </p:txBody>
      </p:sp>
      <p:pic>
        <p:nvPicPr>
          <p:cNvPr id="9" name="Изображение" descr="Изображение"/>
          <p:cNvPicPr>
            <a:picLocks noChangeAspect="1"/>
          </p:cNvPicPr>
          <p:nvPr/>
        </p:nvPicPr>
        <p:blipFill>
          <a:blip r:embed="rId2"/>
          <a:stretch>
            <a:fillRect/>
          </a:stretch>
        </p:blipFill>
        <p:spPr>
          <a:xfrm>
            <a:off x="1211199" y="620465"/>
            <a:ext cx="1214985" cy="1214985"/>
          </a:xfrm>
          <a:prstGeom prst="rect">
            <a:avLst/>
          </a:prstGeom>
          <a:ln w="12700">
            <a:miter lim="400000"/>
          </a:ln>
        </p:spPr>
      </p:pic>
      <p:sp>
        <p:nvSpPr>
          <p:cNvPr id="2" name="Прямоугольник 1">
            <a:extLst>
              <a:ext uri="{FF2B5EF4-FFF2-40B4-BE49-F238E27FC236}">
                <a16:creationId xmlns:a16="http://schemas.microsoft.com/office/drawing/2014/main" id="{AAC84B25-77BF-46E3-AFA5-C013B07C1250}"/>
              </a:ext>
            </a:extLst>
          </p:cNvPr>
          <p:cNvSpPr/>
          <p:nvPr/>
        </p:nvSpPr>
        <p:spPr>
          <a:xfrm>
            <a:off x="1209449" y="4707020"/>
            <a:ext cx="21495711" cy="7465121"/>
          </a:xfrm>
          <a:prstGeom prst="rect">
            <a:avLst/>
          </a:prstGeom>
        </p:spPr>
        <p:txBody>
          <a:bodyPr wrap="square">
            <a:spAutoFit/>
          </a:bodyPr>
          <a:lstStyle/>
          <a:p>
            <a:pPr lvl="1" indent="0" algn="just">
              <a:lnSpc>
                <a:spcPct val="150000"/>
              </a:lnSpc>
              <a:spcBef>
                <a:spcPts val="2000"/>
              </a:spcBef>
              <a:buSzPct val="100000"/>
              <a:defRPr sz="2100">
                <a:solidFill>
                  <a:srgbClr val="253957"/>
                </a:solidFill>
                <a:latin typeface="+mn-lt"/>
                <a:ea typeface="+mn-ea"/>
                <a:cs typeface="+mn-cs"/>
                <a:sym typeface="Arial Narrow"/>
              </a:defRPr>
            </a:pPr>
            <a:r>
              <a:rPr lang="en-US" sz="4000" dirty="0">
                <a:latin typeface="Arial Narrow" charset="0"/>
                <a:ea typeface="Arial Narrow" charset="0"/>
                <a:cs typeface="Arial Narrow" charset="0"/>
              </a:rPr>
              <a:t>Suggestions for future research:</a:t>
            </a:r>
          </a:p>
          <a:p>
            <a:pPr marL="457200" lvl="1" indent="-457200" algn="just">
              <a:lnSpc>
                <a:spcPct val="150000"/>
              </a:lnSpc>
              <a:spcBef>
                <a:spcPts val="2000"/>
              </a:spcBef>
              <a:buSzPct val="100000"/>
              <a:buFont typeface="Arial" panose="020B0604020202020204" pitchFamily="34" charset="0"/>
              <a:buChar char="•"/>
              <a:defRPr sz="2100">
                <a:solidFill>
                  <a:srgbClr val="253957"/>
                </a:solidFill>
                <a:latin typeface="+mn-lt"/>
                <a:ea typeface="+mn-ea"/>
                <a:cs typeface="+mn-cs"/>
                <a:sym typeface="Arial Narrow"/>
              </a:defRPr>
            </a:pPr>
            <a:r>
              <a:rPr lang="en-US" sz="4000" dirty="0">
                <a:latin typeface="Arial Narrow" charset="0"/>
                <a:ea typeface="Arial Narrow" charset="0"/>
                <a:cs typeface="Arial Narrow" charset="0"/>
              </a:rPr>
              <a:t>Increase not so much the dataset size as the density of the user-item matrix, for instance, by scraping the reviews of the most prolific users via the TripAdvisor API;</a:t>
            </a:r>
          </a:p>
          <a:p>
            <a:pPr marL="457200" lvl="1" indent="-457200" algn="just">
              <a:lnSpc>
                <a:spcPct val="150000"/>
              </a:lnSpc>
              <a:spcBef>
                <a:spcPts val="2000"/>
              </a:spcBef>
              <a:buSzPct val="100000"/>
              <a:buFont typeface="Arial" panose="020B0604020202020204" pitchFamily="34" charset="0"/>
              <a:buChar char="•"/>
              <a:defRPr sz="2100">
                <a:solidFill>
                  <a:srgbClr val="253957"/>
                </a:solidFill>
                <a:latin typeface="+mn-lt"/>
                <a:ea typeface="+mn-ea"/>
                <a:cs typeface="+mn-cs"/>
                <a:sym typeface="Arial Narrow"/>
              </a:defRPr>
            </a:pPr>
            <a:r>
              <a:rPr lang="en-US" sz="4000" dirty="0">
                <a:latin typeface="Arial Narrow" charset="0"/>
                <a:ea typeface="Arial Narrow" charset="0"/>
                <a:cs typeface="Arial Narrow" charset="0"/>
              </a:rPr>
              <a:t>Test more a hybridized combination of collaborative filtering algorithms for potential improvement of results;</a:t>
            </a:r>
          </a:p>
          <a:p>
            <a:pPr marL="457200" lvl="1" indent="-457200" algn="just">
              <a:lnSpc>
                <a:spcPct val="150000"/>
              </a:lnSpc>
              <a:spcBef>
                <a:spcPts val="2000"/>
              </a:spcBef>
              <a:buSzPct val="100000"/>
              <a:buFont typeface="Arial" panose="020B0604020202020204" pitchFamily="34" charset="0"/>
              <a:buChar char="•"/>
              <a:defRPr sz="2100">
                <a:solidFill>
                  <a:srgbClr val="253957"/>
                </a:solidFill>
                <a:latin typeface="+mn-lt"/>
                <a:ea typeface="+mn-ea"/>
                <a:cs typeface="+mn-cs"/>
                <a:sym typeface="Arial Narrow"/>
              </a:defRPr>
            </a:pPr>
            <a:r>
              <a:rPr lang="en-US" sz="4000" dirty="0">
                <a:latin typeface="Arial Narrow" charset="0"/>
                <a:ea typeface="Arial Narrow" charset="0"/>
                <a:cs typeface="Arial Narrow" charset="0"/>
              </a:rPr>
              <a:t>Evaluate algorithms not only on accuracy of rating predictions, but also on relevance of recommendations;</a:t>
            </a:r>
          </a:p>
          <a:p>
            <a:pPr marL="457200" lvl="1" indent="-457200" algn="just">
              <a:lnSpc>
                <a:spcPct val="150000"/>
              </a:lnSpc>
              <a:spcBef>
                <a:spcPts val="2000"/>
              </a:spcBef>
              <a:buSzPct val="100000"/>
              <a:buFont typeface="Arial" panose="020B0604020202020204" pitchFamily="34" charset="0"/>
              <a:buChar char="•"/>
              <a:defRPr sz="2100">
                <a:solidFill>
                  <a:srgbClr val="253957"/>
                </a:solidFill>
                <a:latin typeface="+mn-lt"/>
                <a:ea typeface="+mn-ea"/>
                <a:cs typeface="+mn-cs"/>
                <a:sym typeface="Arial Narrow"/>
              </a:defRPr>
            </a:pPr>
            <a:r>
              <a:rPr lang="en-US" sz="4000" dirty="0">
                <a:latin typeface="Arial Narrow" charset="0"/>
                <a:ea typeface="Arial Narrow" charset="0"/>
                <a:cs typeface="Arial Narrow" charset="0"/>
              </a:rPr>
              <a:t>Extend the functionality to optimally map a potential tour across the city of London, based on the user’s recommendation list of tourist landmarks.</a:t>
            </a:r>
          </a:p>
        </p:txBody>
      </p:sp>
    </p:spTree>
    <p:extLst>
      <p:ext uri="{BB962C8B-B14F-4D97-AF65-F5344CB8AC3E}">
        <p14:creationId xmlns:p14="http://schemas.microsoft.com/office/powerpoint/2010/main" val="1482348998"/>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Линия"/>
          <p:cNvSpPr/>
          <p:nvPr/>
        </p:nvSpPr>
        <p:spPr>
          <a:xfrm>
            <a:off x="1201065" y="2214562"/>
            <a:ext cx="21506373" cy="1"/>
          </a:xfrm>
          <a:prstGeom prst="line">
            <a:avLst/>
          </a:prstGeom>
          <a:ln w="12700">
            <a:solidFill>
              <a:srgbClr val="253957"/>
            </a:solidFill>
            <a:miter lim="400000"/>
          </a:ln>
        </p:spPr>
        <p:txBody>
          <a:bodyPr lIns="71437" tIns="71437" rIns="71437" bIns="71437" anchor="ctr"/>
          <a:lstStyle/>
          <a:p>
            <a:pPr>
              <a:defRPr sz="3200"/>
            </a:pPr>
            <a:endParaRPr/>
          </a:p>
        </p:txBody>
      </p:sp>
      <p:sp>
        <p:nvSpPr>
          <p:cNvPr id="59" name="Очень крутой заголовок…"/>
          <p:cNvSpPr txBox="1"/>
          <p:nvPr/>
        </p:nvSpPr>
        <p:spPr>
          <a:xfrm>
            <a:off x="1209449" y="2972787"/>
            <a:ext cx="16073440" cy="117718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lgn="l">
              <a:defRPr sz="5000" b="1" cap="all">
                <a:solidFill>
                  <a:srgbClr val="253957"/>
                </a:solidFill>
                <a:latin typeface="+mn-lt"/>
                <a:ea typeface="+mn-ea"/>
                <a:cs typeface="+mn-cs"/>
                <a:sym typeface="Arial Narrow"/>
              </a:defRPr>
            </a:pPr>
            <a:r>
              <a:rPr lang="en-US" sz="7000" b="1" dirty="0">
                <a:latin typeface="Arial Narrow" charset="0"/>
                <a:ea typeface="Arial Narrow" charset="0"/>
                <a:cs typeface="Arial Narrow" charset="0"/>
              </a:rPr>
              <a:t>main References</a:t>
            </a:r>
          </a:p>
        </p:txBody>
      </p:sp>
      <p:sp>
        <p:nvSpPr>
          <p:cNvPr id="62" name="Название подразделения, лаборатории, факультета и т.д."/>
          <p:cNvSpPr txBox="1"/>
          <p:nvPr/>
        </p:nvSpPr>
        <p:spPr>
          <a:xfrm>
            <a:off x="11338744" y="942364"/>
            <a:ext cx="11366416" cy="513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spAutoFit/>
          </a:bodyPr>
          <a:lstStyle>
            <a:lvl1pPr algn="r">
              <a:defRPr sz="2400">
                <a:solidFill>
                  <a:srgbClr val="253957"/>
                </a:solidFill>
                <a:latin typeface="+mn-lt"/>
                <a:ea typeface="+mn-ea"/>
                <a:cs typeface="+mn-cs"/>
                <a:sym typeface="Arial Narrow"/>
              </a:defRPr>
            </a:lvl1pPr>
          </a:lstStyle>
          <a:p>
            <a:r>
              <a:rPr lang="en-US" dirty="0"/>
              <a:t>International Business and Management</a:t>
            </a:r>
          </a:p>
        </p:txBody>
      </p:sp>
      <p:pic>
        <p:nvPicPr>
          <p:cNvPr id="9" name="Изображение" descr="Изображение"/>
          <p:cNvPicPr>
            <a:picLocks noChangeAspect="1"/>
          </p:cNvPicPr>
          <p:nvPr/>
        </p:nvPicPr>
        <p:blipFill>
          <a:blip r:embed="rId3"/>
          <a:stretch>
            <a:fillRect/>
          </a:stretch>
        </p:blipFill>
        <p:spPr>
          <a:xfrm>
            <a:off x="1211199" y="620465"/>
            <a:ext cx="1214985" cy="1214985"/>
          </a:xfrm>
          <a:prstGeom prst="rect">
            <a:avLst/>
          </a:prstGeom>
          <a:ln w="12700">
            <a:miter lim="400000"/>
          </a:ln>
        </p:spPr>
      </p:pic>
      <p:sp>
        <p:nvSpPr>
          <p:cNvPr id="2" name="Прямоугольник 1">
            <a:extLst>
              <a:ext uri="{FF2B5EF4-FFF2-40B4-BE49-F238E27FC236}">
                <a16:creationId xmlns:a16="http://schemas.microsoft.com/office/drawing/2014/main" id="{DF5B6050-81B4-4B2A-B593-5273D6FAE9FA}"/>
              </a:ext>
            </a:extLst>
          </p:cNvPr>
          <p:cNvSpPr/>
          <p:nvPr/>
        </p:nvSpPr>
        <p:spPr>
          <a:xfrm>
            <a:off x="1209449" y="4149969"/>
            <a:ext cx="21506373" cy="9582431"/>
          </a:xfrm>
          <a:prstGeom prst="rect">
            <a:avLst/>
          </a:prstGeom>
        </p:spPr>
        <p:txBody>
          <a:bodyPr wrap="square">
            <a:spAutoFit/>
          </a:bodyPr>
          <a:lstStyle/>
          <a:p>
            <a:pPr indent="-304800" algn="just">
              <a:lnSpc>
                <a:spcPct val="200000"/>
              </a:lnSpc>
            </a:pPr>
            <a:r>
              <a:rPr lang="en-GB" sz="2400" dirty="0">
                <a:solidFill>
                  <a:schemeClr val="accent1">
                    <a:lumMod val="50000"/>
                  </a:schemeClr>
                </a:solidFill>
                <a:latin typeface="Times New Roman" panose="02020603050405020304" pitchFamily="18" charset="0"/>
                <a:cs typeface="Times New Roman" panose="02020603050405020304" pitchFamily="18" charset="0"/>
              </a:rPr>
              <a:t>Adomavicius, G., &amp; Tuzhilin, A. (2005). Toward the next generation of recommender systems: a survey of the state-of-	the-art and possible extensions. </a:t>
            </a:r>
            <a:r>
              <a:rPr lang="en-GB" sz="2400" i="1" dirty="0">
                <a:solidFill>
                  <a:schemeClr val="accent1">
                    <a:lumMod val="50000"/>
                  </a:schemeClr>
                </a:solidFill>
                <a:latin typeface="Times New Roman" panose="02020603050405020304" pitchFamily="18" charset="0"/>
                <a:cs typeface="Times New Roman" panose="02020603050405020304" pitchFamily="18" charset="0"/>
              </a:rPr>
              <a:t>IEEE Transactions 	on Knowledge and Data Engineering, 17(6), </a:t>
            </a:r>
            <a:r>
              <a:rPr lang="en-GB" sz="2400" dirty="0">
                <a:solidFill>
                  <a:schemeClr val="accent1">
                    <a:lumMod val="50000"/>
                  </a:schemeClr>
                </a:solidFill>
                <a:latin typeface="Times New Roman" panose="02020603050405020304" pitchFamily="18" charset="0"/>
                <a:cs typeface="Times New Roman" panose="02020603050405020304" pitchFamily="18" charset="0"/>
              </a:rPr>
              <a:t>734-749. doi: 10.1109/TKDE.2005.99</a:t>
            </a:r>
          </a:p>
          <a:p>
            <a:pPr indent="-304800" algn="just">
              <a:lnSpc>
                <a:spcPct val="200000"/>
              </a:lnSpc>
            </a:pPr>
            <a:r>
              <a:rPr lang="en-US" sz="2400" dirty="0" err="1">
                <a:solidFill>
                  <a:schemeClr val="accent1">
                    <a:lumMod val="50000"/>
                  </a:schemeClr>
                </a:solidFill>
                <a:latin typeface="Times New Roman" panose="02020603050405020304" pitchFamily="18" charset="0"/>
                <a:cs typeface="Times New Roman" panose="02020603050405020304" pitchFamily="18" charset="0"/>
              </a:rPr>
              <a:t>Alyari</a:t>
            </a:r>
            <a:r>
              <a:rPr lang="en-US" sz="2400" dirty="0">
                <a:solidFill>
                  <a:schemeClr val="accent1">
                    <a:lumMod val="50000"/>
                  </a:schemeClr>
                </a:solidFill>
                <a:latin typeface="Times New Roman" panose="02020603050405020304" pitchFamily="18" charset="0"/>
                <a:cs typeface="Times New Roman" panose="02020603050405020304" pitchFamily="18" charset="0"/>
              </a:rPr>
              <a:t>, F., &amp; </a:t>
            </a:r>
            <a:r>
              <a:rPr lang="en-US" sz="2400" dirty="0" err="1">
                <a:solidFill>
                  <a:schemeClr val="accent1">
                    <a:lumMod val="50000"/>
                  </a:schemeClr>
                </a:solidFill>
                <a:latin typeface="Times New Roman" panose="02020603050405020304" pitchFamily="18" charset="0"/>
                <a:cs typeface="Times New Roman" panose="02020603050405020304" pitchFamily="18" charset="0"/>
              </a:rPr>
              <a:t>Navimipour</a:t>
            </a:r>
            <a:r>
              <a:rPr lang="en-US" sz="2400" dirty="0">
                <a:solidFill>
                  <a:schemeClr val="accent1">
                    <a:lumMod val="50000"/>
                  </a:schemeClr>
                </a:solidFill>
                <a:latin typeface="Times New Roman" panose="02020603050405020304" pitchFamily="18" charset="0"/>
                <a:cs typeface="Times New Roman" panose="02020603050405020304" pitchFamily="18" charset="0"/>
              </a:rPr>
              <a:t>, N. (2018). Recommender systems: A systematic review of the state-of-the-art literature and suggestions for future research. </a:t>
            </a:r>
            <a:r>
              <a:rPr lang="en-US" sz="2400" i="1" dirty="0" err="1">
                <a:solidFill>
                  <a:schemeClr val="accent1">
                    <a:lumMod val="50000"/>
                  </a:schemeClr>
                </a:solidFill>
                <a:latin typeface="Times New Roman" panose="02020603050405020304" pitchFamily="18" charset="0"/>
                <a:cs typeface="Times New Roman" panose="02020603050405020304" pitchFamily="18" charset="0"/>
              </a:rPr>
              <a:t>Kybernetes</a:t>
            </a:r>
            <a:r>
              <a:rPr lang="en-US" sz="2400" i="1" dirty="0">
                <a:solidFill>
                  <a:schemeClr val="accent1">
                    <a:lumMod val="50000"/>
                  </a:schemeClr>
                </a:solidFill>
                <a:latin typeface="Times New Roman" panose="02020603050405020304" pitchFamily="18" charset="0"/>
                <a:cs typeface="Times New Roman" panose="02020603050405020304" pitchFamily="18" charset="0"/>
              </a:rPr>
              <a:t>, 47</a:t>
            </a:r>
            <a:r>
              <a:rPr lang="en-US" sz="2400" dirty="0">
                <a:solidFill>
                  <a:schemeClr val="accent1">
                    <a:lumMod val="50000"/>
                  </a:schemeClr>
                </a:solidFill>
                <a:latin typeface="Times New Roman" panose="02020603050405020304" pitchFamily="18" charset="0"/>
                <a:cs typeface="Times New Roman" panose="02020603050405020304" pitchFamily="18" charset="0"/>
              </a:rPr>
              <a:t>(5), 	985-1017. doi: 10.1108/K-06-2017-0196</a:t>
            </a:r>
          </a:p>
          <a:p>
            <a:pPr indent="-304800" algn="just">
              <a:lnSpc>
                <a:spcPct val="200000"/>
              </a:lnSpc>
            </a:pPr>
            <a:r>
              <a:rPr lang="en-US" sz="2400" dirty="0" err="1">
                <a:solidFill>
                  <a:schemeClr val="accent1">
                    <a:lumMod val="50000"/>
                  </a:schemeClr>
                </a:solidFill>
                <a:latin typeface="Times New Roman" panose="02020603050405020304" pitchFamily="18" charset="0"/>
                <a:cs typeface="Times New Roman" panose="02020603050405020304" pitchFamily="18" charset="0"/>
              </a:rPr>
              <a:t>Cacheda</a:t>
            </a:r>
            <a:r>
              <a:rPr lang="en-US" sz="2400" dirty="0">
                <a:solidFill>
                  <a:schemeClr val="accent1">
                    <a:lumMod val="50000"/>
                  </a:schemeClr>
                </a:solidFill>
                <a:latin typeface="Times New Roman" panose="02020603050405020304" pitchFamily="18" charset="0"/>
                <a:cs typeface="Times New Roman" panose="02020603050405020304" pitchFamily="18" charset="0"/>
              </a:rPr>
              <a:t>, F., Carneiro, V., Fernández, D., &amp; </a:t>
            </a:r>
            <a:r>
              <a:rPr lang="en-US" sz="2400" dirty="0" err="1">
                <a:solidFill>
                  <a:schemeClr val="accent1">
                    <a:lumMod val="50000"/>
                  </a:schemeClr>
                </a:solidFill>
                <a:latin typeface="Times New Roman" panose="02020603050405020304" pitchFamily="18" charset="0"/>
                <a:cs typeface="Times New Roman" panose="02020603050405020304" pitchFamily="18" charset="0"/>
              </a:rPr>
              <a:t>Formoso</a:t>
            </a:r>
            <a:r>
              <a:rPr lang="en-US" sz="2400" dirty="0">
                <a:solidFill>
                  <a:schemeClr val="accent1">
                    <a:lumMod val="50000"/>
                  </a:schemeClr>
                </a:solidFill>
                <a:latin typeface="Times New Roman" panose="02020603050405020304" pitchFamily="18" charset="0"/>
                <a:cs typeface="Times New Roman" panose="02020603050405020304" pitchFamily="18" charset="0"/>
              </a:rPr>
              <a:t>, V. (2011). Comparison of collaborative filtering algorithms: Limitations of current techniques and proposals for 	scalable, high-performance recommender systems</a:t>
            </a:r>
            <a:r>
              <a:rPr lang="en-US" sz="2400" i="1" dirty="0">
                <a:solidFill>
                  <a:schemeClr val="accent1">
                    <a:lumMod val="50000"/>
                  </a:schemeClr>
                </a:solidFill>
                <a:latin typeface="Times New Roman" panose="02020603050405020304" pitchFamily="18" charset="0"/>
                <a:cs typeface="Times New Roman" panose="02020603050405020304" pitchFamily="18" charset="0"/>
              </a:rPr>
              <a:t>. ACM Transactions on the Web, 5</a:t>
            </a:r>
            <a:r>
              <a:rPr lang="en-US" sz="2400" dirty="0">
                <a:solidFill>
                  <a:schemeClr val="accent1">
                    <a:lumMod val="50000"/>
                  </a:schemeClr>
                </a:solidFill>
                <a:latin typeface="Times New Roman" panose="02020603050405020304" pitchFamily="18" charset="0"/>
                <a:cs typeface="Times New Roman" panose="02020603050405020304" pitchFamily="18" charset="0"/>
              </a:rPr>
              <a:t>(1), 1-33. doi: 10.1145/1921591.1921593</a:t>
            </a:r>
          </a:p>
          <a:p>
            <a:pPr indent="-304800" algn="just">
              <a:lnSpc>
                <a:spcPct val="200000"/>
              </a:lnSpc>
            </a:pPr>
            <a:r>
              <a:rPr lang="en-US" sz="2400" dirty="0" err="1">
                <a:solidFill>
                  <a:schemeClr val="accent1">
                    <a:lumMod val="50000"/>
                  </a:schemeClr>
                </a:solidFill>
                <a:latin typeface="Times New Roman" panose="02020603050405020304" pitchFamily="18" charset="0"/>
                <a:cs typeface="Times New Roman" panose="02020603050405020304" pitchFamily="18" charset="0"/>
              </a:rPr>
              <a:t>Çano</a:t>
            </a:r>
            <a:r>
              <a:rPr lang="en-US" sz="2400" dirty="0">
                <a:solidFill>
                  <a:schemeClr val="accent1">
                    <a:lumMod val="50000"/>
                  </a:schemeClr>
                </a:solidFill>
                <a:latin typeface="Times New Roman" panose="02020603050405020304" pitchFamily="18" charset="0"/>
                <a:cs typeface="Times New Roman" panose="02020603050405020304" pitchFamily="18" charset="0"/>
              </a:rPr>
              <a:t>, E., &amp; </a:t>
            </a:r>
            <a:r>
              <a:rPr lang="en-US" sz="2400" dirty="0" err="1">
                <a:solidFill>
                  <a:schemeClr val="accent1">
                    <a:lumMod val="50000"/>
                  </a:schemeClr>
                </a:solidFill>
                <a:latin typeface="Times New Roman" panose="02020603050405020304" pitchFamily="18" charset="0"/>
                <a:cs typeface="Times New Roman" panose="02020603050405020304" pitchFamily="18" charset="0"/>
              </a:rPr>
              <a:t>Morisio</a:t>
            </a:r>
            <a:r>
              <a:rPr lang="en-US" sz="2400" dirty="0">
                <a:solidFill>
                  <a:schemeClr val="accent1">
                    <a:lumMod val="50000"/>
                  </a:schemeClr>
                </a:solidFill>
                <a:latin typeface="Times New Roman" panose="02020603050405020304" pitchFamily="18" charset="0"/>
                <a:cs typeface="Times New Roman" panose="02020603050405020304" pitchFamily="18" charset="0"/>
              </a:rPr>
              <a:t>, M. (2017). Hybrid Recommender Systems: A Systematic Literature Review. </a:t>
            </a:r>
            <a:r>
              <a:rPr lang="en-US" sz="2400" i="1" dirty="0">
                <a:solidFill>
                  <a:schemeClr val="accent1">
                    <a:lumMod val="50000"/>
                  </a:schemeClr>
                </a:solidFill>
                <a:latin typeface="Times New Roman" panose="02020603050405020304" pitchFamily="18" charset="0"/>
                <a:cs typeface="Times New Roman" panose="02020603050405020304" pitchFamily="18" charset="0"/>
              </a:rPr>
              <a:t>Intelligent Data Analysis, 21</a:t>
            </a:r>
            <a:r>
              <a:rPr lang="en-US" sz="2400" dirty="0">
                <a:solidFill>
                  <a:schemeClr val="accent1">
                    <a:lumMod val="50000"/>
                  </a:schemeClr>
                </a:solidFill>
                <a:latin typeface="Times New Roman" panose="02020603050405020304" pitchFamily="18" charset="0"/>
                <a:cs typeface="Times New Roman" panose="02020603050405020304" pitchFamily="18" charset="0"/>
              </a:rPr>
              <a:t>(5), 1487-1524. doi: 10.3233/IDA-	163209</a:t>
            </a:r>
          </a:p>
          <a:p>
            <a:pPr indent="-304800" algn="just">
              <a:lnSpc>
                <a:spcPct val="200000"/>
              </a:lnSpc>
            </a:pPr>
            <a:r>
              <a:rPr lang="en-US" sz="2400" dirty="0" err="1">
                <a:solidFill>
                  <a:schemeClr val="accent1">
                    <a:lumMod val="50000"/>
                  </a:schemeClr>
                </a:solidFill>
                <a:latin typeface="Times New Roman" panose="02020603050405020304" pitchFamily="18" charset="0"/>
                <a:cs typeface="Times New Roman" panose="02020603050405020304" pitchFamily="18" charset="0"/>
              </a:rPr>
              <a:t>Herlocker</a:t>
            </a:r>
            <a:r>
              <a:rPr lang="en-US" sz="2400" dirty="0">
                <a:solidFill>
                  <a:schemeClr val="accent1">
                    <a:lumMod val="50000"/>
                  </a:schemeClr>
                </a:solidFill>
                <a:latin typeface="Times New Roman" panose="02020603050405020304" pitchFamily="18" charset="0"/>
                <a:cs typeface="Times New Roman" panose="02020603050405020304" pitchFamily="18" charset="0"/>
              </a:rPr>
              <a:t>, J., </a:t>
            </a:r>
            <a:r>
              <a:rPr lang="en-US" sz="2400" dirty="0" err="1">
                <a:solidFill>
                  <a:schemeClr val="accent1">
                    <a:lumMod val="50000"/>
                  </a:schemeClr>
                </a:solidFill>
                <a:latin typeface="Times New Roman" panose="02020603050405020304" pitchFamily="18" charset="0"/>
                <a:cs typeface="Times New Roman" panose="02020603050405020304" pitchFamily="18" charset="0"/>
              </a:rPr>
              <a:t>Konstan</a:t>
            </a:r>
            <a:r>
              <a:rPr lang="en-US" sz="2400" dirty="0">
                <a:solidFill>
                  <a:schemeClr val="accent1">
                    <a:lumMod val="50000"/>
                  </a:schemeClr>
                </a:solidFill>
                <a:latin typeface="Times New Roman" panose="02020603050405020304" pitchFamily="18" charset="0"/>
                <a:cs typeface="Times New Roman" panose="02020603050405020304" pitchFamily="18" charset="0"/>
              </a:rPr>
              <a:t>, J., </a:t>
            </a:r>
            <a:r>
              <a:rPr lang="en-US" sz="2400" dirty="0" err="1">
                <a:solidFill>
                  <a:schemeClr val="accent1">
                    <a:lumMod val="50000"/>
                  </a:schemeClr>
                </a:solidFill>
                <a:latin typeface="Times New Roman" panose="02020603050405020304" pitchFamily="18" charset="0"/>
                <a:cs typeface="Times New Roman" panose="02020603050405020304" pitchFamily="18" charset="0"/>
              </a:rPr>
              <a:t>Terveen</a:t>
            </a:r>
            <a:r>
              <a:rPr lang="en-US" sz="2400" dirty="0">
                <a:solidFill>
                  <a:schemeClr val="accent1">
                    <a:lumMod val="50000"/>
                  </a:schemeClr>
                </a:solidFill>
                <a:latin typeface="Times New Roman" panose="02020603050405020304" pitchFamily="18" charset="0"/>
                <a:cs typeface="Times New Roman" panose="02020603050405020304" pitchFamily="18" charset="0"/>
              </a:rPr>
              <a:t>, L., &amp; </a:t>
            </a:r>
            <a:r>
              <a:rPr lang="en-US" sz="2400" dirty="0" err="1">
                <a:solidFill>
                  <a:schemeClr val="accent1">
                    <a:lumMod val="50000"/>
                  </a:schemeClr>
                </a:solidFill>
                <a:latin typeface="Times New Roman" panose="02020603050405020304" pitchFamily="18" charset="0"/>
                <a:cs typeface="Times New Roman" panose="02020603050405020304" pitchFamily="18" charset="0"/>
              </a:rPr>
              <a:t>Riedl</a:t>
            </a:r>
            <a:r>
              <a:rPr lang="en-US" sz="2400" dirty="0">
                <a:solidFill>
                  <a:schemeClr val="accent1">
                    <a:lumMod val="50000"/>
                  </a:schemeClr>
                </a:solidFill>
                <a:latin typeface="Times New Roman" panose="02020603050405020304" pitchFamily="18" charset="0"/>
                <a:cs typeface="Times New Roman" panose="02020603050405020304" pitchFamily="18" charset="0"/>
              </a:rPr>
              <a:t>, J. (2004). Evaluating collaborative filtering recommender systems. ACM Transactions on Information Systems, 22(1), 5-53. 	doi: 10.1145/963770.963772</a:t>
            </a:r>
          </a:p>
          <a:p>
            <a:pPr indent="-304800" algn="just">
              <a:lnSpc>
                <a:spcPct val="200000"/>
              </a:lnSpc>
            </a:pPr>
            <a:r>
              <a:rPr lang="en-US" sz="2400" dirty="0" err="1">
                <a:solidFill>
                  <a:schemeClr val="accent1">
                    <a:lumMod val="50000"/>
                  </a:schemeClr>
                </a:solidFill>
                <a:latin typeface="Times New Roman" panose="02020603050405020304" pitchFamily="18" charset="0"/>
                <a:cs typeface="Times New Roman" panose="02020603050405020304" pitchFamily="18" charset="0"/>
              </a:rPr>
              <a:t>Jelodar</a:t>
            </a:r>
            <a:r>
              <a:rPr lang="en-US" sz="2400" dirty="0">
                <a:solidFill>
                  <a:schemeClr val="accent1">
                    <a:lumMod val="50000"/>
                  </a:schemeClr>
                </a:solidFill>
                <a:latin typeface="Times New Roman" panose="02020603050405020304" pitchFamily="18" charset="0"/>
                <a:cs typeface="Times New Roman" panose="02020603050405020304" pitchFamily="18" charset="0"/>
              </a:rPr>
              <a:t>, H., Wang, Y., &amp; Yuan, C. (2019). Latent Dirichlet allocation (LDA) and topic modeling: models, applications, a survey. </a:t>
            </a:r>
            <a:r>
              <a:rPr lang="en-US" sz="2400" i="1" dirty="0">
                <a:solidFill>
                  <a:schemeClr val="accent1">
                    <a:lumMod val="50000"/>
                  </a:schemeClr>
                </a:solidFill>
                <a:latin typeface="Times New Roman" panose="02020603050405020304" pitchFamily="18" charset="0"/>
                <a:cs typeface="Times New Roman" panose="02020603050405020304" pitchFamily="18" charset="0"/>
              </a:rPr>
              <a:t>Multimedia Tools and Applications, 78</a:t>
            </a:r>
            <a:r>
              <a:rPr lang="en-US" sz="2400" dirty="0">
                <a:solidFill>
                  <a:schemeClr val="accent1">
                    <a:lumMod val="50000"/>
                  </a:schemeClr>
                </a:solidFill>
                <a:latin typeface="Times New Roman" panose="02020603050405020304" pitchFamily="18" charset="0"/>
                <a:cs typeface="Times New Roman" panose="02020603050405020304" pitchFamily="18" charset="0"/>
              </a:rPr>
              <a:t>, 	15169–15211. doi: 10.1007/s11042-018-6894-4</a:t>
            </a:r>
          </a:p>
          <a:p>
            <a:pPr indent="-304800" algn="just">
              <a:lnSpc>
                <a:spcPct val="200000"/>
              </a:lnSpc>
            </a:pPr>
            <a:r>
              <a:rPr lang="en-US" sz="2400" dirty="0">
                <a:solidFill>
                  <a:schemeClr val="accent1">
                    <a:lumMod val="50000"/>
                  </a:schemeClr>
                </a:solidFill>
                <a:latin typeface="Times New Roman" panose="02020603050405020304" pitchFamily="18" charset="0"/>
                <a:cs typeface="Times New Roman" panose="02020603050405020304" pitchFamily="18" charset="0"/>
              </a:rPr>
              <a:t>Koren, Y., Bell, R., &amp; Volinsky, C. (2009). Matrix Factorization Techniques for Recommender Systems. </a:t>
            </a:r>
            <a:r>
              <a:rPr lang="en-US" sz="2400" i="1" dirty="0">
                <a:solidFill>
                  <a:schemeClr val="accent1">
                    <a:lumMod val="50000"/>
                  </a:schemeClr>
                </a:solidFill>
                <a:latin typeface="Times New Roman" panose="02020603050405020304" pitchFamily="18" charset="0"/>
                <a:cs typeface="Times New Roman" panose="02020603050405020304" pitchFamily="18" charset="0"/>
              </a:rPr>
              <a:t>Computer, 42</a:t>
            </a:r>
            <a:r>
              <a:rPr lang="en-US" sz="2400" dirty="0">
                <a:solidFill>
                  <a:schemeClr val="accent1">
                    <a:lumMod val="50000"/>
                  </a:schemeClr>
                </a:solidFill>
                <a:latin typeface="Times New Roman" panose="02020603050405020304" pitchFamily="18" charset="0"/>
                <a:cs typeface="Times New Roman" panose="02020603050405020304" pitchFamily="18" charset="0"/>
              </a:rPr>
              <a:t>(8), 30-37. doi: 10.1109/MC.2009.263</a:t>
            </a:r>
          </a:p>
        </p:txBody>
      </p:sp>
    </p:spTree>
    <p:extLst>
      <p:ext uri="{BB962C8B-B14F-4D97-AF65-F5344CB8AC3E}">
        <p14:creationId xmlns:p14="http://schemas.microsoft.com/office/powerpoint/2010/main" val="3901384721"/>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Линия"/>
          <p:cNvSpPr/>
          <p:nvPr/>
        </p:nvSpPr>
        <p:spPr>
          <a:xfrm>
            <a:off x="1201065" y="2214562"/>
            <a:ext cx="21506373" cy="1"/>
          </a:xfrm>
          <a:prstGeom prst="line">
            <a:avLst/>
          </a:prstGeom>
          <a:ln w="12700">
            <a:solidFill>
              <a:srgbClr val="253957"/>
            </a:solidFill>
            <a:miter lim="400000"/>
          </a:ln>
        </p:spPr>
        <p:txBody>
          <a:bodyPr lIns="71437" tIns="71437" rIns="71437" bIns="71437" anchor="ctr"/>
          <a:lstStyle/>
          <a:p>
            <a:pPr>
              <a:defRPr sz="3200"/>
            </a:pPr>
            <a:endParaRPr/>
          </a:p>
        </p:txBody>
      </p:sp>
      <p:sp>
        <p:nvSpPr>
          <p:cNvPr id="59" name="Очень крутой заголовок…"/>
          <p:cNvSpPr txBox="1"/>
          <p:nvPr/>
        </p:nvSpPr>
        <p:spPr>
          <a:xfrm>
            <a:off x="1209449" y="2972787"/>
            <a:ext cx="16073440" cy="117718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lgn="l">
              <a:defRPr sz="5000" b="1" cap="all">
                <a:solidFill>
                  <a:srgbClr val="253957"/>
                </a:solidFill>
                <a:latin typeface="+mn-lt"/>
                <a:ea typeface="+mn-ea"/>
                <a:cs typeface="+mn-cs"/>
                <a:sym typeface="Arial Narrow"/>
              </a:defRPr>
            </a:pPr>
            <a:r>
              <a:rPr lang="en-US" sz="7000" b="1" dirty="0">
                <a:latin typeface="Arial Narrow" charset="0"/>
                <a:ea typeface="Arial Narrow" charset="0"/>
                <a:cs typeface="Arial Narrow" charset="0"/>
              </a:rPr>
              <a:t>Other References</a:t>
            </a:r>
          </a:p>
        </p:txBody>
      </p:sp>
      <p:sp>
        <p:nvSpPr>
          <p:cNvPr id="62" name="Название подразделения, лаборатории, факультета и т.д."/>
          <p:cNvSpPr txBox="1"/>
          <p:nvPr/>
        </p:nvSpPr>
        <p:spPr>
          <a:xfrm>
            <a:off x="11338744" y="942364"/>
            <a:ext cx="11366416" cy="513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spAutoFit/>
          </a:bodyPr>
          <a:lstStyle>
            <a:lvl1pPr algn="r">
              <a:defRPr sz="2400">
                <a:solidFill>
                  <a:srgbClr val="253957"/>
                </a:solidFill>
                <a:latin typeface="+mn-lt"/>
                <a:ea typeface="+mn-ea"/>
                <a:cs typeface="+mn-cs"/>
                <a:sym typeface="Arial Narrow"/>
              </a:defRPr>
            </a:lvl1pPr>
          </a:lstStyle>
          <a:p>
            <a:r>
              <a:rPr lang="en-US" dirty="0"/>
              <a:t>International Business and Management</a:t>
            </a:r>
          </a:p>
        </p:txBody>
      </p:sp>
      <p:pic>
        <p:nvPicPr>
          <p:cNvPr id="9" name="Изображение" descr="Изображение"/>
          <p:cNvPicPr>
            <a:picLocks noChangeAspect="1"/>
          </p:cNvPicPr>
          <p:nvPr/>
        </p:nvPicPr>
        <p:blipFill>
          <a:blip r:embed="rId2"/>
          <a:stretch>
            <a:fillRect/>
          </a:stretch>
        </p:blipFill>
        <p:spPr>
          <a:xfrm>
            <a:off x="1211199" y="620465"/>
            <a:ext cx="1214985" cy="1214985"/>
          </a:xfrm>
          <a:prstGeom prst="rect">
            <a:avLst/>
          </a:prstGeom>
          <a:ln w="12700">
            <a:miter lim="400000"/>
          </a:ln>
        </p:spPr>
      </p:pic>
      <p:pic>
        <p:nvPicPr>
          <p:cNvPr id="7" name="Рисунок 6">
            <a:extLst>
              <a:ext uri="{FF2B5EF4-FFF2-40B4-BE49-F238E27FC236}">
                <a16:creationId xmlns:a16="http://schemas.microsoft.com/office/drawing/2014/main" id="{D8CBBD82-2B05-422B-B2C4-DF00D83B3D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18426" y="5168852"/>
            <a:ext cx="8547148" cy="8547148"/>
          </a:xfrm>
          <a:prstGeom prst="rect">
            <a:avLst/>
          </a:prstGeom>
        </p:spPr>
      </p:pic>
      <p:sp>
        <p:nvSpPr>
          <p:cNvPr id="3" name="TextBox 2">
            <a:extLst>
              <a:ext uri="{FF2B5EF4-FFF2-40B4-BE49-F238E27FC236}">
                <a16:creationId xmlns:a16="http://schemas.microsoft.com/office/drawing/2014/main" id="{6F60AB16-CB5D-4A1E-8521-5123F62E2CB3}"/>
              </a:ext>
            </a:extLst>
          </p:cNvPr>
          <p:cNvSpPr txBox="1"/>
          <p:nvPr/>
        </p:nvSpPr>
        <p:spPr>
          <a:xfrm>
            <a:off x="4542689" y="4649160"/>
            <a:ext cx="15298615" cy="97526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en-US" sz="5400" b="1" i="0" u="none" strike="noStrike" cap="none" spc="0" normalizeH="0" baseline="0" dirty="0">
                <a:ln>
                  <a:noFill/>
                </a:ln>
                <a:solidFill>
                  <a:schemeClr val="accent1">
                    <a:lumMod val="50000"/>
                  </a:schemeClr>
                </a:solidFill>
                <a:effectLst/>
                <a:uFillTx/>
                <a:latin typeface="+mn-lt"/>
                <a:ea typeface="+mj-ea"/>
                <a:cs typeface="+mj-cs"/>
                <a:sym typeface="Helvetica Light"/>
              </a:rPr>
              <a:t>Scan QR-code to view all references</a:t>
            </a:r>
            <a:endParaRPr kumimoji="0" lang="ru-RU" sz="5400" b="1" i="0" u="none" strike="noStrike" cap="none" spc="0" normalizeH="0" baseline="0" dirty="0">
              <a:ln>
                <a:noFill/>
              </a:ln>
              <a:solidFill>
                <a:schemeClr val="accent1">
                  <a:lumMod val="50000"/>
                </a:schemeClr>
              </a:solidFill>
              <a:effectLst/>
              <a:uFillTx/>
              <a:latin typeface="+mn-lt"/>
              <a:ea typeface="+mj-ea"/>
              <a:cs typeface="+mj-cs"/>
              <a:sym typeface="Helvetica Light"/>
            </a:endParaRPr>
          </a:p>
        </p:txBody>
      </p:sp>
    </p:spTree>
    <p:extLst>
      <p:ext uri="{BB962C8B-B14F-4D97-AF65-F5344CB8AC3E}">
        <p14:creationId xmlns:p14="http://schemas.microsoft.com/office/powerpoint/2010/main" val="1512658739"/>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a:extLst>
              <a:ext uri="{FF2B5EF4-FFF2-40B4-BE49-F238E27FC236}">
                <a16:creationId xmlns:a16="http://schemas.microsoft.com/office/drawing/2014/main" id="{08B96EE2-BDCE-4BB3-B8F6-D0823D7FE39E}"/>
              </a:ext>
            </a:extLst>
          </p:cNvPr>
          <p:cNvSpPr txBox="1"/>
          <p:nvPr/>
        </p:nvSpPr>
        <p:spPr>
          <a:xfrm>
            <a:off x="2971799" y="4417015"/>
            <a:ext cx="18440400" cy="139076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50000"/>
              </a:lnSpc>
              <a:spcBef>
                <a:spcPts val="0"/>
              </a:spcBef>
              <a:spcAft>
                <a:spcPts val="0"/>
              </a:spcAft>
              <a:buClrTx/>
              <a:buSzTx/>
              <a:buFontTx/>
              <a:buNone/>
              <a:tabLst/>
            </a:pPr>
            <a:r>
              <a:rPr lang="en-US" sz="5400" b="1" dirty="0">
                <a:solidFill>
                  <a:schemeClr val="accent1">
                    <a:lumMod val="50000"/>
                  </a:schemeClr>
                </a:solidFill>
                <a:latin typeface="+mn-lt"/>
              </a:rPr>
              <a:t>Recommendation systems in the tourism industry</a:t>
            </a:r>
          </a:p>
        </p:txBody>
      </p:sp>
      <p:sp>
        <p:nvSpPr>
          <p:cNvPr id="73" name="Очень крутой заголовок…"/>
          <p:cNvSpPr txBox="1"/>
          <p:nvPr/>
        </p:nvSpPr>
        <p:spPr>
          <a:xfrm>
            <a:off x="1198786" y="2973160"/>
            <a:ext cx="21506374" cy="231322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lgn="l">
              <a:defRPr sz="5000" b="1" cap="all">
                <a:solidFill>
                  <a:srgbClr val="253957"/>
                </a:solidFill>
                <a:latin typeface="+mn-lt"/>
                <a:ea typeface="+mn-ea"/>
                <a:cs typeface="+mn-cs"/>
                <a:sym typeface="Arial Narrow"/>
              </a:defRPr>
            </a:pPr>
            <a:r>
              <a:rPr lang="en-US" sz="7000" b="1" dirty="0">
                <a:latin typeface="Arial Narrow" charset="0"/>
                <a:ea typeface="Arial Narrow" charset="0"/>
                <a:cs typeface="Arial Narrow" charset="0"/>
              </a:rPr>
              <a:t>introduction</a:t>
            </a:r>
          </a:p>
        </p:txBody>
      </p:sp>
      <p:sp>
        <p:nvSpPr>
          <p:cNvPr id="75" name="Линия"/>
          <p:cNvSpPr/>
          <p:nvPr/>
        </p:nvSpPr>
        <p:spPr>
          <a:xfrm>
            <a:off x="1201065" y="2214562"/>
            <a:ext cx="21506374" cy="1"/>
          </a:xfrm>
          <a:prstGeom prst="line">
            <a:avLst/>
          </a:prstGeom>
          <a:ln w="12700">
            <a:solidFill>
              <a:srgbClr val="253957"/>
            </a:solidFill>
            <a:miter lim="400000"/>
          </a:ln>
        </p:spPr>
        <p:txBody>
          <a:bodyPr lIns="71437" tIns="71437" rIns="71437" bIns="71437" anchor="ctr"/>
          <a:lstStyle/>
          <a:p>
            <a:pPr>
              <a:defRPr sz="3200"/>
            </a:pPr>
            <a:endParaRPr/>
          </a:p>
        </p:txBody>
      </p:sp>
      <p:sp>
        <p:nvSpPr>
          <p:cNvPr id="8" name="Название подразделения, лаборатории, факультета и т.д."/>
          <p:cNvSpPr txBox="1"/>
          <p:nvPr/>
        </p:nvSpPr>
        <p:spPr>
          <a:xfrm>
            <a:off x="11338744" y="942364"/>
            <a:ext cx="11366416" cy="513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spAutoFit/>
          </a:bodyPr>
          <a:lstStyle>
            <a:lvl1pPr algn="r">
              <a:defRPr sz="2400">
                <a:solidFill>
                  <a:srgbClr val="253957"/>
                </a:solidFill>
                <a:latin typeface="+mn-lt"/>
                <a:ea typeface="+mn-ea"/>
                <a:cs typeface="+mn-cs"/>
                <a:sym typeface="Arial Narrow"/>
              </a:defRPr>
            </a:lvl1pPr>
          </a:lstStyle>
          <a:p>
            <a:r>
              <a:rPr lang="en-US" dirty="0"/>
              <a:t>International Business and Management</a:t>
            </a:r>
          </a:p>
        </p:txBody>
      </p:sp>
      <p:pic>
        <p:nvPicPr>
          <p:cNvPr id="9" name="Изображение" descr="Изображение"/>
          <p:cNvPicPr>
            <a:picLocks noChangeAspect="1"/>
          </p:cNvPicPr>
          <p:nvPr/>
        </p:nvPicPr>
        <p:blipFill>
          <a:blip r:embed="rId2"/>
          <a:stretch>
            <a:fillRect/>
          </a:stretch>
        </p:blipFill>
        <p:spPr>
          <a:xfrm>
            <a:off x="1211199" y="620465"/>
            <a:ext cx="1214985" cy="1214985"/>
          </a:xfrm>
          <a:prstGeom prst="rect">
            <a:avLst/>
          </a:prstGeom>
          <a:ln w="12700">
            <a:miter lim="400000"/>
          </a:ln>
        </p:spPr>
      </p:pic>
      <p:sp>
        <p:nvSpPr>
          <p:cNvPr id="12" name="Прямоугольник 11">
            <a:extLst>
              <a:ext uri="{FF2B5EF4-FFF2-40B4-BE49-F238E27FC236}">
                <a16:creationId xmlns:a16="http://schemas.microsoft.com/office/drawing/2014/main" id="{7544B139-B080-472C-A84E-419B851C622C}"/>
              </a:ext>
            </a:extLst>
          </p:cNvPr>
          <p:cNvSpPr/>
          <p:nvPr/>
        </p:nvSpPr>
        <p:spPr>
          <a:xfrm>
            <a:off x="18745200" y="12780841"/>
            <a:ext cx="3959960" cy="523220"/>
          </a:xfrm>
          <a:prstGeom prst="rect">
            <a:avLst/>
          </a:prstGeom>
        </p:spPr>
        <p:txBody>
          <a:bodyPr wrap="square">
            <a:spAutoFit/>
          </a:bodyPr>
          <a:lstStyle/>
          <a:p>
            <a:pPr algn="r"/>
            <a:r>
              <a:rPr lang="en-US" sz="2800" dirty="0">
                <a:solidFill>
                  <a:schemeClr val="accent1">
                    <a:lumMod val="50000"/>
                  </a:schemeClr>
                </a:solidFill>
                <a:latin typeface="Arial Narrow" charset="0"/>
                <a:ea typeface="Arial Narrow" charset="0"/>
                <a:cs typeface="Arial Narrow" charset="0"/>
              </a:rPr>
              <a:t>(</a:t>
            </a:r>
            <a:r>
              <a:rPr lang="en-US" sz="2800" dirty="0" err="1">
                <a:solidFill>
                  <a:schemeClr val="accent1">
                    <a:lumMod val="50000"/>
                  </a:schemeClr>
                </a:solidFill>
                <a:latin typeface="Arial Narrow" charset="0"/>
                <a:ea typeface="Arial Narrow" charset="0"/>
                <a:cs typeface="Arial Narrow" charset="0"/>
              </a:rPr>
              <a:t>Menk</a:t>
            </a:r>
            <a:r>
              <a:rPr lang="en-US" sz="2800" dirty="0">
                <a:solidFill>
                  <a:schemeClr val="accent1">
                    <a:lumMod val="50000"/>
                  </a:schemeClr>
                </a:solidFill>
                <a:latin typeface="Arial Narrow" charset="0"/>
                <a:ea typeface="Arial Narrow" charset="0"/>
                <a:cs typeface="Arial Narrow" charset="0"/>
              </a:rPr>
              <a:t> et al., 2019) </a:t>
            </a:r>
          </a:p>
        </p:txBody>
      </p:sp>
      <p:sp>
        <p:nvSpPr>
          <p:cNvPr id="14" name="TextBox 13">
            <a:extLst>
              <a:ext uri="{FF2B5EF4-FFF2-40B4-BE49-F238E27FC236}">
                <a16:creationId xmlns:a16="http://schemas.microsoft.com/office/drawing/2014/main" id="{0270B6EC-28DC-40A5-8F7A-322EE03C49B2}"/>
              </a:ext>
            </a:extLst>
          </p:cNvPr>
          <p:cNvSpPr txBox="1"/>
          <p:nvPr/>
        </p:nvSpPr>
        <p:spPr>
          <a:xfrm>
            <a:off x="16405373" y="6215188"/>
            <a:ext cx="6594287" cy="139076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R="0" algn="ctr" defTabSz="821531" rtl="0" fontAlgn="auto" latinLnBrk="0" hangingPunct="0">
              <a:lnSpc>
                <a:spcPct val="150000"/>
              </a:lnSpc>
              <a:spcBef>
                <a:spcPts val="0"/>
              </a:spcBef>
              <a:spcAft>
                <a:spcPts val="0"/>
              </a:spcAft>
              <a:buClrTx/>
              <a:buSzTx/>
              <a:tabLst/>
            </a:pPr>
            <a:r>
              <a:rPr lang="en-US" sz="5400" b="1" dirty="0">
                <a:solidFill>
                  <a:schemeClr val="accent1">
                    <a:lumMod val="50000"/>
                  </a:schemeClr>
                </a:solidFill>
                <a:latin typeface="+mn-lt"/>
              </a:rPr>
              <a:t>Points of interest</a:t>
            </a:r>
            <a:endParaRPr kumimoji="0" lang="en-US" sz="5400" b="1" i="0" u="none" strike="noStrike" cap="none" spc="0" normalizeH="0" baseline="0" dirty="0">
              <a:ln>
                <a:noFill/>
              </a:ln>
              <a:solidFill>
                <a:schemeClr val="accent1">
                  <a:lumMod val="50000"/>
                </a:schemeClr>
              </a:solidFill>
              <a:effectLst/>
              <a:uFillTx/>
              <a:latin typeface="+mn-lt"/>
              <a:sym typeface="Helvetica Light"/>
            </a:endParaRPr>
          </a:p>
        </p:txBody>
      </p:sp>
      <p:sp>
        <p:nvSpPr>
          <p:cNvPr id="15" name="TextBox 14">
            <a:extLst>
              <a:ext uri="{FF2B5EF4-FFF2-40B4-BE49-F238E27FC236}">
                <a16:creationId xmlns:a16="http://schemas.microsoft.com/office/drawing/2014/main" id="{B30D32DA-39D4-4EA9-95AC-74C4E99215AB}"/>
              </a:ext>
            </a:extLst>
          </p:cNvPr>
          <p:cNvSpPr txBox="1"/>
          <p:nvPr/>
        </p:nvSpPr>
        <p:spPr>
          <a:xfrm>
            <a:off x="9017859" y="6215188"/>
            <a:ext cx="6594287" cy="139076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R="0" algn="ctr" defTabSz="821531" rtl="0" fontAlgn="auto" latinLnBrk="0" hangingPunct="0">
              <a:lnSpc>
                <a:spcPct val="150000"/>
              </a:lnSpc>
              <a:spcBef>
                <a:spcPts val="0"/>
              </a:spcBef>
              <a:spcAft>
                <a:spcPts val="0"/>
              </a:spcAft>
              <a:buClrTx/>
              <a:buSzTx/>
              <a:tabLst/>
            </a:pPr>
            <a:r>
              <a:rPr lang="en-US" sz="5400" b="1" dirty="0">
                <a:solidFill>
                  <a:schemeClr val="accent1">
                    <a:lumMod val="50000"/>
                  </a:schemeClr>
                </a:solidFill>
                <a:latin typeface="+mn-lt"/>
              </a:rPr>
              <a:t>Travel routes</a:t>
            </a:r>
            <a:endParaRPr kumimoji="0" lang="en-US" sz="5400" b="1" i="0" u="none" strike="noStrike" cap="none" spc="0" normalizeH="0" baseline="0" dirty="0">
              <a:ln>
                <a:noFill/>
              </a:ln>
              <a:solidFill>
                <a:schemeClr val="accent1">
                  <a:lumMod val="50000"/>
                </a:schemeClr>
              </a:solidFill>
              <a:effectLst/>
              <a:uFillTx/>
              <a:latin typeface="+mn-lt"/>
              <a:sym typeface="Helvetica Light"/>
            </a:endParaRPr>
          </a:p>
        </p:txBody>
      </p:sp>
      <p:sp>
        <p:nvSpPr>
          <p:cNvPr id="16" name="TextBox 15">
            <a:extLst>
              <a:ext uri="{FF2B5EF4-FFF2-40B4-BE49-F238E27FC236}">
                <a16:creationId xmlns:a16="http://schemas.microsoft.com/office/drawing/2014/main" id="{CED77AFD-B2BF-4C5F-9A2D-FA90DD06211F}"/>
              </a:ext>
            </a:extLst>
          </p:cNvPr>
          <p:cNvSpPr txBox="1"/>
          <p:nvPr/>
        </p:nvSpPr>
        <p:spPr>
          <a:xfrm>
            <a:off x="1731023" y="6215188"/>
            <a:ext cx="6594287" cy="139076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R="0" algn="ctr" defTabSz="821531" rtl="0" fontAlgn="auto" latinLnBrk="0" hangingPunct="0">
              <a:lnSpc>
                <a:spcPct val="150000"/>
              </a:lnSpc>
              <a:spcBef>
                <a:spcPts val="0"/>
              </a:spcBef>
              <a:spcAft>
                <a:spcPts val="0"/>
              </a:spcAft>
              <a:buClrTx/>
              <a:buSzTx/>
              <a:tabLst/>
            </a:pPr>
            <a:r>
              <a:rPr lang="en-US" sz="5400" b="1" dirty="0">
                <a:solidFill>
                  <a:schemeClr val="accent1">
                    <a:lumMod val="50000"/>
                  </a:schemeClr>
                </a:solidFill>
                <a:latin typeface="+mn-lt"/>
              </a:rPr>
              <a:t>Trip bookings</a:t>
            </a:r>
            <a:endParaRPr kumimoji="0" lang="en-US" sz="5400" b="1" i="0" u="none" strike="noStrike" cap="none" spc="0" normalizeH="0" baseline="0" dirty="0">
              <a:ln>
                <a:noFill/>
              </a:ln>
              <a:solidFill>
                <a:schemeClr val="accent1">
                  <a:lumMod val="50000"/>
                </a:schemeClr>
              </a:solidFill>
              <a:effectLst/>
              <a:uFillTx/>
              <a:latin typeface="+mn-lt"/>
              <a:sym typeface="Helvetica Light"/>
            </a:endParaRPr>
          </a:p>
        </p:txBody>
      </p:sp>
      <p:pic>
        <p:nvPicPr>
          <p:cNvPr id="7" name="Рисунок 6" descr="Изображение выглядит как рисунок, знак&#10;&#10;Автоматически созданное описание">
            <a:extLst>
              <a:ext uri="{FF2B5EF4-FFF2-40B4-BE49-F238E27FC236}">
                <a16:creationId xmlns:a16="http://schemas.microsoft.com/office/drawing/2014/main" id="{E2B34F8C-238C-4F4F-99D8-87D6778089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95480" y="8013361"/>
            <a:ext cx="3665372" cy="3665372"/>
          </a:xfrm>
          <a:prstGeom prst="rect">
            <a:avLst/>
          </a:prstGeom>
        </p:spPr>
      </p:pic>
      <p:pic>
        <p:nvPicPr>
          <p:cNvPr id="11" name="Рисунок 10">
            <a:extLst>
              <a:ext uri="{FF2B5EF4-FFF2-40B4-BE49-F238E27FC236}">
                <a16:creationId xmlns:a16="http://schemas.microsoft.com/office/drawing/2014/main" id="{E0D80F15-466B-4EFA-8656-E9C30AE55534}"/>
              </a:ext>
            </a:extLst>
          </p:cNvPr>
          <p:cNvPicPr>
            <a:picLocks noChangeAspect="1"/>
          </p:cNvPicPr>
          <p:nvPr/>
        </p:nvPicPr>
        <p:blipFill rotWithShape="1">
          <a:blip r:embed="rId4"/>
          <a:srcRect l="25962" t="36988" r="43790" b="36988"/>
          <a:stretch/>
        </p:blipFill>
        <p:spPr>
          <a:xfrm>
            <a:off x="10482316" y="8013361"/>
            <a:ext cx="3665372" cy="3665372"/>
          </a:xfrm>
          <a:prstGeom prst="flowChartConnector">
            <a:avLst/>
          </a:prstGeom>
          <a:ln>
            <a:noFill/>
          </a:ln>
          <a:effectLst/>
        </p:spPr>
      </p:pic>
      <p:pic>
        <p:nvPicPr>
          <p:cNvPr id="25" name="Рисунок 24" descr="Вопросительный знак">
            <a:extLst>
              <a:ext uri="{FF2B5EF4-FFF2-40B4-BE49-F238E27FC236}">
                <a16:creationId xmlns:a16="http://schemas.microsoft.com/office/drawing/2014/main" id="{14F027B9-3271-4670-8422-188FB77A154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7771655" y="7772303"/>
            <a:ext cx="4147488" cy="4147488"/>
          </a:xfrm>
          <a:prstGeom prst="rect">
            <a:avLst/>
          </a:prstGeom>
        </p:spPr>
      </p:pic>
    </p:spTree>
    <p:extLst>
      <p:ext uri="{BB962C8B-B14F-4D97-AF65-F5344CB8AC3E}">
        <p14:creationId xmlns:p14="http://schemas.microsoft.com/office/powerpoint/2010/main" val="336068877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Изображение" descr="Изображение"/>
          <p:cNvPicPr>
            <a:picLocks noChangeAspect="1"/>
          </p:cNvPicPr>
          <p:nvPr/>
        </p:nvPicPr>
        <p:blipFill>
          <a:blip r:embed="rId2"/>
          <a:stretch>
            <a:fillRect/>
          </a:stretch>
        </p:blipFill>
        <p:spPr>
          <a:xfrm>
            <a:off x="9681881" y="3622016"/>
            <a:ext cx="5020238" cy="6471968"/>
          </a:xfrm>
          <a:prstGeom prst="rect">
            <a:avLst/>
          </a:prstGeom>
          <a:ln w="12700">
            <a:miter lim="400000"/>
          </a:ln>
        </p:spPr>
      </p:pic>
      <p:sp>
        <p:nvSpPr>
          <p:cNvPr id="3" name="www.text">
            <a:extLst>
              <a:ext uri="{FF2B5EF4-FFF2-40B4-BE49-F238E27FC236}">
                <a16:creationId xmlns:a16="http://schemas.microsoft.com/office/drawing/2014/main" id="{215CDCA4-95ED-4E0D-BD07-20AC481AB403}"/>
              </a:ext>
            </a:extLst>
          </p:cNvPr>
          <p:cNvSpPr txBox="1"/>
          <p:nvPr/>
        </p:nvSpPr>
        <p:spPr>
          <a:xfrm>
            <a:off x="5689600" y="11011431"/>
            <a:ext cx="13004800" cy="2144498"/>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algn="l" defTabSz="457200">
              <a:defRPr sz="1800">
                <a:solidFill>
                  <a:srgbClr val="FFFFFF"/>
                </a:solidFill>
                <a:latin typeface="+mn-lt"/>
                <a:ea typeface="+mn-ea"/>
                <a:cs typeface="+mn-cs"/>
                <a:sym typeface="Arial Narrow"/>
              </a:defRPr>
            </a:lvl1pPr>
          </a:lstStyle>
          <a:p>
            <a:pPr algn="ctr">
              <a:lnSpc>
                <a:spcPct val="200000"/>
              </a:lnSpc>
            </a:pPr>
            <a:r>
              <a:rPr lang="es-US" sz="3600" dirty="0">
                <a:latin typeface="Arial Narrow" charset="0"/>
                <a:ea typeface="Arial Narrow" charset="0"/>
                <a:cs typeface="Arial Narrow" charset="0"/>
              </a:rPr>
              <a:t>ndenisova@edu.hse.ru</a:t>
            </a:r>
          </a:p>
          <a:p>
            <a:pPr algn="ctr">
              <a:lnSpc>
                <a:spcPct val="200000"/>
              </a:lnSpc>
            </a:pPr>
            <a:r>
              <a:rPr lang="es-US" sz="3600" dirty="0">
                <a:latin typeface="Arial Narrow" charset="0"/>
                <a:ea typeface="Arial Narrow" charset="0"/>
                <a:cs typeface="Arial Narrow" charset="0"/>
              </a:rPr>
              <a:t>gdtrush@edu.hse.ru</a:t>
            </a:r>
            <a:endParaRPr sz="3600" dirty="0">
              <a:latin typeface="Arial Narrow" charset="0"/>
              <a:ea typeface="Arial Narrow" charset="0"/>
              <a:cs typeface="Arial Narrow" charset="0"/>
            </a:endParaRP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скругленные углы 1">
            <a:extLst>
              <a:ext uri="{FF2B5EF4-FFF2-40B4-BE49-F238E27FC236}">
                <a16:creationId xmlns:a16="http://schemas.microsoft.com/office/drawing/2014/main" id="{D5FE2270-430E-489F-930E-F7AE2F45D28C}"/>
              </a:ext>
            </a:extLst>
          </p:cNvPr>
          <p:cNvSpPr/>
          <p:nvPr/>
        </p:nvSpPr>
        <p:spPr>
          <a:xfrm>
            <a:off x="15531323" y="5286387"/>
            <a:ext cx="6733616" cy="3162394"/>
          </a:xfrm>
          <a:prstGeom prst="roundRect">
            <a:avLst/>
          </a:prstGeom>
          <a:solidFill>
            <a:schemeClr val="bg1"/>
          </a:solidFill>
          <a:ln w="76200" cap="flat">
            <a:solidFill>
              <a:srgbClr val="2D7BAB"/>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ru-RU" sz="3200" b="0" i="0" u="none" strike="noStrike" cap="none" spc="0" normalizeH="0" baseline="0">
              <a:ln>
                <a:noFill/>
              </a:ln>
              <a:solidFill>
                <a:srgbClr val="FFFFFF"/>
              </a:solidFill>
              <a:effectLst/>
              <a:uFillTx/>
              <a:latin typeface="+mj-lt"/>
              <a:ea typeface="+mj-ea"/>
              <a:cs typeface="+mj-cs"/>
              <a:sym typeface="Helvetica Light"/>
            </a:endParaRPr>
          </a:p>
        </p:txBody>
      </p:sp>
      <p:sp>
        <p:nvSpPr>
          <p:cNvPr id="5" name="TextBox 4">
            <a:extLst>
              <a:ext uri="{FF2B5EF4-FFF2-40B4-BE49-F238E27FC236}">
                <a16:creationId xmlns:a16="http://schemas.microsoft.com/office/drawing/2014/main" id="{64C7D9C0-DB29-4A5C-9C07-3BB066139767}"/>
              </a:ext>
            </a:extLst>
          </p:cNvPr>
          <p:cNvSpPr txBox="1"/>
          <p:nvPr/>
        </p:nvSpPr>
        <p:spPr>
          <a:xfrm>
            <a:off x="15440765" y="5070994"/>
            <a:ext cx="6914731" cy="3468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50000"/>
              </a:lnSpc>
              <a:spcBef>
                <a:spcPts val="0"/>
              </a:spcBef>
              <a:spcAft>
                <a:spcPts val="0"/>
              </a:spcAft>
              <a:buClrTx/>
              <a:buSzTx/>
              <a:buFontTx/>
              <a:buNone/>
              <a:tabLst/>
            </a:pPr>
            <a:r>
              <a:rPr lang="en-US" sz="4800" b="1" dirty="0">
                <a:solidFill>
                  <a:schemeClr val="accent1">
                    <a:lumMod val="50000"/>
                  </a:schemeClr>
                </a:solidFill>
                <a:latin typeface="+mn-lt"/>
              </a:rPr>
              <a:t>R</a:t>
            </a:r>
            <a:r>
              <a:rPr kumimoji="0" lang="en-US" sz="4800" b="1" i="0" u="none" strike="noStrike" cap="none" spc="0" normalizeH="0" baseline="0" dirty="0">
                <a:ln>
                  <a:noFill/>
                </a:ln>
                <a:solidFill>
                  <a:schemeClr val="accent1">
                    <a:lumMod val="50000"/>
                  </a:schemeClr>
                </a:solidFill>
                <a:effectLst/>
                <a:uFillTx/>
                <a:latin typeface="+mn-lt"/>
                <a:ea typeface="+mj-ea"/>
                <a:cs typeface="+mj-cs"/>
                <a:sym typeface="Helvetica Light"/>
              </a:rPr>
              <a:t>ecommendation system</a:t>
            </a:r>
          </a:p>
          <a:p>
            <a:pPr marL="0" marR="0" indent="0" algn="ctr" defTabSz="821531" rtl="0" fontAlgn="auto" latinLnBrk="0" hangingPunct="0">
              <a:lnSpc>
                <a:spcPct val="150000"/>
              </a:lnSpc>
              <a:spcBef>
                <a:spcPts val="0"/>
              </a:spcBef>
              <a:spcAft>
                <a:spcPts val="0"/>
              </a:spcAft>
              <a:buClrTx/>
              <a:buSzTx/>
              <a:buFontTx/>
              <a:buNone/>
              <a:tabLst/>
            </a:pPr>
            <a:r>
              <a:rPr lang="en-US" sz="4800" b="1" dirty="0">
                <a:solidFill>
                  <a:schemeClr val="accent1">
                    <a:lumMod val="50000"/>
                  </a:schemeClr>
                </a:solidFill>
                <a:latin typeface="+mn-lt"/>
              </a:rPr>
              <a:t>ba</a:t>
            </a:r>
            <a:r>
              <a:rPr kumimoji="0" lang="en-US" sz="4800" b="1" i="0" u="none" strike="noStrike" cap="none" spc="0" normalizeH="0" baseline="0" dirty="0">
                <a:ln>
                  <a:noFill/>
                </a:ln>
                <a:solidFill>
                  <a:schemeClr val="accent1">
                    <a:lumMod val="50000"/>
                  </a:schemeClr>
                </a:solidFill>
                <a:effectLst/>
                <a:uFillTx/>
                <a:latin typeface="+mn-lt"/>
                <a:ea typeface="+mj-ea"/>
                <a:cs typeface="+mj-cs"/>
                <a:sym typeface="Helvetica Light"/>
              </a:rPr>
              <a:t>sed on</a:t>
            </a:r>
            <a:r>
              <a:rPr kumimoji="0" lang="en-US" sz="4800" b="1" i="0" u="none" strike="noStrike" cap="none" spc="0" normalizeH="0" dirty="0">
                <a:ln>
                  <a:noFill/>
                </a:ln>
                <a:solidFill>
                  <a:schemeClr val="accent1">
                    <a:lumMod val="50000"/>
                  </a:schemeClr>
                </a:solidFill>
                <a:effectLst/>
                <a:uFillTx/>
                <a:latin typeface="+mn-lt"/>
                <a:ea typeface="+mj-ea"/>
                <a:cs typeface="+mj-cs"/>
                <a:sym typeface="Helvetica Light"/>
              </a:rPr>
              <a:t> </a:t>
            </a:r>
            <a:r>
              <a:rPr lang="en-US" sz="4800" b="1" dirty="0">
                <a:solidFill>
                  <a:schemeClr val="accent1">
                    <a:lumMod val="50000"/>
                  </a:schemeClr>
                </a:solidFill>
                <a:latin typeface="+mn-lt"/>
              </a:rPr>
              <a:t>TripAdvisor data of Points of interest</a:t>
            </a:r>
            <a:endParaRPr kumimoji="0" lang="en-US" sz="4800" b="1" i="0" u="none" strike="noStrike" cap="none" spc="0" normalizeH="0" baseline="0" dirty="0">
              <a:ln>
                <a:noFill/>
              </a:ln>
              <a:solidFill>
                <a:schemeClr val="accent1">
                  <a:lumMod val="50000"/>
                </a:schemeClr>
              </a:solidFill>
              <a:effectLst/>
              <a:uFillTx/>
              <a:latin typeface="+mn-lt"/>
              <a:ea typeface="+mj-ea"/>
              <a:cs typeface="+mj-cs"/>
              <a:sym typeface="Helvetica Light"/>
            </a:endParaRPr>
          </a:p>
        </p:txBody>
      </p:sp>
      <p:sp>
        <p:nvSpPr>
          <p:cNvPr id="21" name="TextBox 20">
            <a:extLst>
              <a:ext uri="{FF2B5EF4-FFF2-40B4-BE49-F238E27FC236}">
                <a16:creationId xmlns:a16="http://schemas.microsoft.com/office/drawing/2014/main" id="{08B96EE2-BDCE-4BB3-B8F6-D0823D7FE39E}"/>
              </a:ext>
            </a:extLst>
          </p:cNvPr>
          <p:cNvSpPr txBox="1"/>
          <p:nvPr/>
        </p:nvSpPr>
        <p:spPr>
          <a:xfrm>
            <a:off x="8282319" y="5070994"/>
            <a:ext cx="6520118" cy="3468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lang="en-US" sz="5400" b="1" dirty="0">
                <a:solidFill>
                  <a:schemeClr val="accent1">
                    <a:lumMod val="50000"/>
                  </a:schemeClr>
                </a:solidFill>
                <a:latin typeface="+mn-lt"/>
              </a:rPr>
              <a:t>Research</a:t>
            </a:r>
          </a:p>
          <a:p>
            <a:pPr marL="0" marR="0" indent="0" algn="ctr" defTabSz="821531" rtl="0" fontAlgn="auto" latinLnBrk="0" hangingPunct="0">
              <a:lnSpc>
                <a:spcPct val="100000"/>
              </a:lnSpc>
              <a:spcBef>
                <a:spcPts val="0"/>
              </a:spcBef>
              <a:spcAft>
                <a:spcPts val="0"/>
              </a:spcAft>
              <a:buClrTx/>
              <a:buSzTx/>
              <a:buFontTx/>
              <a:buNone/>
              <a:tabLst/>
            </a:pPr>
            <a:endParaRPr kumimoji="0" lang="en-US" sz="5400" b="1" i="0" u="none" strike="noStrike" cap="none" spc="0" normalizeH="0" baseline="0" dirty="0">
              <a:ln>
                <a:noFill/>
              </a:ln>
              <a:solidFill>
                <a:schemeClr val="accent1">
                  <a:lumMod val="50000"/>
                </a:schemeClr>
              </a:solidFill>
              <a:effectLst/>
              <a:uFillTx/>
              <a:latin typeface="+mn-lt"/>
              <a:ea typeface="+mj-ea"/>
              <a:cs typeface="+mj-cs"/>
              <a:sym typeface="Helvetica Light"/>
            </a:endParaRPr>
          </a:p>
          <a:p>
            <a:pPr marL="0" marR="0" indent="0" algn="ctr" defTabSz="821531" rtl="0" fontAlgn="auto" latinLnBrk="0" hangingPunct="0">
              <a:lnSpc>
                <a:spcPct val="100000"/>
              </a:lnSpc>
              <a:spcBef>
                <a:spcPts val="0"/>
              </a:spcBef>
              <a:spcAft>
                <a:spcPts val="0"/>
              </a:spcAft>
              <a:buClrTx/>
              <a:buSzTx/>
              <a:buFontTx/>
              <a:buNone/>
              <a:tabLst/>
            </a:pPr>
            <a:endParaRPr lang="en-US" sz="5400" b="1" dirty="0">
              <a:solidFill>
                <a:schemeClr val="accent1">
                  <a:lumMod val="50000"/>
                </a:schemeClr>
              </a:solidFill>
              <a:latin typeface="+mn-lt"/>
            </a:endParaRPr>
          </a:p>
          <a:p>
            <a:pPr marL="0" marR="0" indent="0" algn="ctr" defTabSz="821531" rtl="0" fontAlgn="auto" latinLnBrk="0" hangingPunct="0">
              <a:lnSpc>
                <a:spcPct val="100000"/>
              </a:lnSpc>
              <a:spcBef>
                <a:spcPts val="0"/>
              </a:spcBef>
              <a:spcAft>
                <a:spcPts val="0"/>
              </a:spcAft>
              <a:buClrTx/>
              <a:buSzTx/>
              <a:buFontTx/>
              <a:buNone/>
              <a:tabLst/>
            </a:pPr>
            <a:r>
              <a:rPr lang="en-US" sz="5400" b="1" dirty="0">
                <a:solidFill>
                  <a:schemeClr val="accent1">
                    <a:lumMod val="50000"/>
                  </a:schemeClr>
                </a:solidFill>
                <a:latin typeface="+mn-lt"/>
              </a:rPr>
              <a:t>Proposition</a:t>
            </a:r>
          </a:p>
        </p:txBody>
      </p:sp>
      <p:sp>
        <p:nvSpPr>
          <p:cNvPr id="73" name="Очень крутой заголовок…"/>
          <p:cNvSpPr txBox="1"/>
          <p:nvPr/>
        </p:nvSpPr>
        <p:spPr>
          <a:xfrm>
            <a:off x="1198786" y="2973160"/>
            <a:ext cx="21506374" cy="231322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lgn="l">
              <a:defRPr sz="5000" b="1" cap="all">
                <a:solidFill>
                  <a:srgbClr val="253957"/>
                </a:solidFill>
                <a:latin typeface="+mn-lt"/>
                <a:ea typeface="+mn-ea"/>
                <a:cs typeface="+mn-cs"/>
                <a:sym typeface="Arial Narrow"/>
              </a:defRPr>
            </a:pPr>
            <a:r>
              <a:rPr lang="en-US" sz="7000" b="1" dirty="0">
                <a:latin typeface="Arial Narrow" charset="0"/>
                <a:ea typeface="Arial Narrow" charset="0"/>
                <a:cs typeface="Arial Narrow" charset="0"/>
              </a:rPr>
              <a:t>introduction</a:t>
            </a:r>
          </a:p>
        </p:txBody>
      </p:sp>
      <p:sp>
        <p:nvSpPr>
          <p:cNvPr id="75" name="Линия"/>
          <p:cNvSpPr/>
          <p:nvPr/>
        </p:nvSpPr>
        <p:spPr>
          <a:xfrm>
            <a:off x="1201065" y="2214562"/>
            <a:ext cx="21506374" cy="1"/>
          </a:xfrm>
          <a:prstGeom prst="line">
            <a:avLst/>
          </a:prstGeom>
          <a:ln w="12700">
            <a:solidFill>
              <a:srgbClr val="253957"/>
            </a:solidFill>
            <a:miter lim="400000"/>
          </a:ln>
        </p:spPr>
        <p:txBody>
          <a:bodyPr lIns="71437" tIns="71437" rIns="71437" bIns="71437" anchor="ctr"/>
          <a:lstStyle/>
          <a:p>
            <a:pPr>
              <a:defRPr sz="3200"/>
            </a:pPr>
            <a:endParaRPr/>
          </a:p>
        </p:txBody>
      </p:sp>
      <p:sp>
        <p:nvSpPr>
          <p:cNvPr id="8" name="Название подразделения, лаборатории, факультета и т.д."/>
          <p:cNvSpPr txBox="1"/>
          <p:nvPr/>
        </p:nvSpPr>
        <p:spPr>
          <a:xfrm>
            <a:off x="11338744" y="942364"/>
            <a:ext cx="11366416" cy="513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spAutoFit/>
          </a:bodyPr>
          <a:lstStyle>
            <a:lvl1pPr algn="r">
              <a:defRPr sz="2400">
                <a:solidFill>
                  <a:srgbClr val="253957"/>
                </a:solidFill>
                <a:latin typeface="+mn-lt"/>
                <a:ea typeface="+mn-ea"/>
                <a:cs typeface="+mn-cs"/>
                <a:sym typeface="Arial Narrow"/>
              </a:defRPr>
            </a:lvl1pPr>
          </a:lstStyle>
          <a:p>
            <a:r>
              <a:rPr lang="en-US" dirty="0"/>
              <a:t>International Business and Management</a:t>
            </a:r>
          </a:p>
        </p:txBody>
      </p:sp>
      <p:pic>
        <p:nvPicPr>
          <p:cNvPr id="9" name="Изображение" descr="Изображение"/>
          <p:cNvPicPr>
            <a:picLocks noChangeAspect="1"/>
          </p:cNvPicPr>
          <p:nvPr/>
        </p:nvPicPr>
        <p:blipFill>
          <a:blip r:embed="rId2"/>
          <a:stretch>
            <a:fillRect/>
          </a:stretch>
        </p:blipFill>
        <p:spPr>
          <a:xfrm>
            <a:off x="1211199" y="620465"/>
            <a:ext cx="1214985" cy="1214985"/>
          </a:xfrm>
          <a:prstGeom prst="rect">
            <a:avLst/>
          </a:prstGeom>
          <a:ln w="12700">
            <a:miter lim="400000"/>
          </a:ln>
        </p:spPr>
      </p:pic>
      <p:sp>
        <p:nvSpPr>
          <p:cNvPr id="12" name="Прямоугольник 11">
            <a:extLst>
              <a:ext uri="{FF2B5EF4-FFF2-40B4-BE49-F238E27FC236}">
                <a16:creationId xmlns:a16="http://schemas.microsoft.com/office/drawing/2014/main" id="{7544B139-B080-472C-A84E-419B851C622C}"/>
              </a:ext>
            </a:extLst>
          </p:cNvPr>
          <p:cNvSpPr/>
          <p:nvPr/>
        </p:nvSpPr>
        <p:spPr>
          <a:xfrm>
            <a:off x="18745200" y="12780841"/>
            <a:ext cx="3959960" cy="523220"/>
          </a:xfrm>
          <a:prstGeom prst="rect">
            <a:avLst/>
          </a:prstGeom>
        </p:spPr>
        <p:txBody>
          <a:bodyPr wrap="square">
            <a:spAutoFit/>
          </a:bodyPr>
          <a:lstStyle/>
          <a:p>
            <a:pPr algn="r"/>
            <a:r>
              <a:rPr lang="en-US" sz="2800" dirty="0">
                <a:solidFill>
                  <a:schemeClr val="accent1">
                    <a:lumMod val="50000"/>
                  </a:schemeClr>
                </a:solidFill>
                <a:latin typeface="Arial Narrow" charset="0"/>
                <a:ea typeface="Arial Narrow" charset="0"/>
                <a:cs typeface="Arial Narrow" charset="0"/>
              </a:rPr>
              <a:t>(TripAdvisor, 2019) </a:t>
            </a:r>
          </a:p>
        </p:txBody>
      </p:sp>
      <p:pic>
        <p:nvPicPr>
          <p:cNvPr id="3" name="Рисунок 2">
            <a:extLst>
              <a:ext uri="{FF2B5EF4-FFF2-40B4-BE49-F238E27FC236}">
                <a16:creationId xmlns:a16="http://schemas.microsoft.com/office/drawing/2014/main" id="{6BA25732-783E-4217-8B62-9A87186C8D4D}"/>
              </a:ext>
            </a:extLst>
          </p:cNvPr>
          <p:cNvPicPr>
            <a:picLocks noChangeAspect="1"/>
          </p:cNvPicPr>
          <p:nvPr/>
        </p:nvPicPr>
        <p:blipFill>
          <a:blip r:embed="rId3"/>
          <a:stretch>
            <a:fillRect/>
          </a:stretch>
        </p:blipFill>
        <p:spPr>
          <a:xfrm>
            <a:off x="4262579" y="5248396"/>
            <a:ext cx="3290854" cy="3290854"/>
          </a:xfrm>
          <a:prstGeom prst="roundRect">
            <a:avLst>
              <a:gd name="adj" fmla="val 8594"/>
            </a:avLst>
          </a:prstGeom>
          <a:solidFill>
            <a:srgbClr val="FFFFFF">
              <a:shade val="85000"/>
            </a:srgbClr>
          </a:solidFill>
          <a:ln>
            <a:noFill/>
          </a:ln>
          <a:effectLst>
            <a:reflection blurRad="304800" stA="56000" endPos="12000" dist="5000" dir="5400000" sy="-100000" algn="bl" rotWithShape="0"/>
          </a:effectLst>
        </p:spPr>
      </p:pic>
      <p:sp>
        <p:nvSpPr>
          <p:cNvPr id="4" name="Прямоугольник 3">
            <a:extLst>
              <a:ext uri="{FF2B5EF4-FFF2-40B4-BE49-F238E27FC236}">
                <a16:creationId xmlns:a16="http://schemas.microsoft.com/office/drawing/2014/main" id="{1E1D975F-B095-41E8-9D19-0EEEF449844A}"/>
              </a:ext>
            </a:extLst>
          </p:cNvPr>
          <p:cNvSpPr/>
          <p:nvPr/>
        </p:nvSpPr>
        <p:spPr>
          <a:xfrm>
            <a:off x="1868876" y="9113483"/>
            <a:ext cx="7948404" cy="3258713"/>
          </a:xfrm>
          <a:prstGeom prst="rect">
            <a:avLst/>
          </a:prstGeom>
        </p:spPr>
        <p:txBody>
          <a:bodyPr wrap="square">
            <a:spAutoFit/>
          </a:bodyPr>
          <a:lstStyle/>
          <a:p>
            <a:pPr marL="571500" lvl="1" indent="-571500" algn="just">
              <a:lnSpc>
                <a:spcPct val="150000"/>
              </a:lnSpc>
              <a:spcBef>
                <a:spcPts val="2000"/>
              </a:spcBef>
              <a:buSzPct val="100000"/>
              <a:buFont typeface="Arial" panose="020B0604020202020204" pitchFamily="34" charset="0"/>
              <a:buChar char="•"/>
              <a:defRPr sz="2100">
                <a:solidFill>
                  <a:srgbClr val="253957"/>
                </a:solidFill>
                <a:latin typeface="+mn-lt"/>
                <a:ea typeface="+mn-ea"/>
                <a:cs typeface="+mn-cs"/>
                <a:sym typeface="Arial Narrow"/>
              </a:defRPr>
            </a:pPr>
            <a:r>
              <a:rPr lang="en-US" sz="4000" dirty="0">
                <a:latin typeface="Arial Narrow" charset="0"/>
                <a:ea typeface="Arial Narrow" charset="0"/>
                <a:cs typeface="Arial Narrow" charset="0"/>
              </a:rPr>
              <a:t>The largest database of travel reviews;</a:t>
            </a:r>
          </a:p>
          <a:p>
            <a:pPr marL="571500" lvl="1" indent="-571500" algn="just">
              <a:lnSpc>
                <a:spcPct val="150000"/>
              </a:lnSpc>
              <a:spcBef>
                <a:spcPts val="2000"/>
              </a:spcBef>
              <a:buSzPct val="100000"/>
              <a:buFont typeface="Arial" panose="020B0604020202020204" pitchFamily="34" charset="0"/>
              <a:buChar char="•"/>
              <a:defRPr sz="2100">
                <a:solidFill>
                  <a:srgbClr val="253957"/>
                </a:solidFill>
                <a:latin typeface="+mn-lt"/>
                <a:ea typeface="+mn-ea"/>
                <a:cs typeface="+mn-cs"/>
                <a:sym typeface="Arial Narrow"/>
              </a:defRPr>
            </a:pPr>
            <a:r>
              <a:rPr lang="en-US" sz="4000" dirty="0">
                <a:latin typeface="Arial Narrow" charset="0"/>
                <a:ea typeface="Arial Narrow" charset="0"/>
                <a:cs typeface="Arial Narrow" charset="0"/>
              </a:rPr>
              <a:t>More than 1.2 million attractions;</a:t>
            </a:r>
          </a:p>
          <a:p>
            <a:pPr marL="571500" lvl="1" indent="-571500" algn="just">
              <a:lnSpc>
                <a:spcPct val="150000"/>
              </a:lnSpc>
              <a:spcBef>
                <a:spcPts val="2000"/>
              </a:spcBef>
              <a:buSzPct val="100000"/>
              <a:buFont typeface="Arial" panose="020B0604020202020204" pitchFamily="34" charset="0"/>
              <a:buChar char="•"/>
              <a:defRPr sz="2100">
                <a:solidFill>
                  <a:srgbClr val="253957"/>
                </a:solidFill>
                <a:latin typeface="+mn-lt"/>
                <a:ea typeface="+mn-ea"/>
                <a:cs typeface="+mn-cs"/>
                <a:sym typeface="Arial Narrow"/>
              </a:defRPr>
            </a:pPr>
            <a:r>
              <a:rPr lang="en-US" sz="4000" b="1" dirty="0">
                <a:solidFill>
                  <a:schemeClr val="accent1">
                    <a:lumMod val="50000"/>
                  </a:schemeClr>
                </a:solidFill>
                <a:latin typeface="Arial Narrow" charset="0"/>
                <a:ea typeface="Arial Narrow" charset="0"/>
                <a:cs typeface="Arial Narrow" charset="0"/>
              </a:rPr>
              <a:t>Only employs ranking algorithms</a:t>
            </a:r>
            <a:r>
              <a:rPr lang="en-US" sz="4000" dirty="0">
                <a:solidFill>
                  <a:schemeClr val="accent1">
                    <a:lumMod val="50000"/>
                  </a:schemeClr>
                </a:solidFill>
                <a:latin typeface="Arial Narrow" charset="0"/>
                <a:ea typeface="Arial Narrow" charset="0"/>
                <a:cs typeface="Arial Narrow" charset="0"/>
              </a:rPr>
              <a:t>.</a:t>
            </a:r>
          </a:p>
        </p:txBody>
      </p:sp>
      <p:sp>
        <p:nvSpPr>
          <p:cNvPr id="18" name="Стрелка: вправо 17">
            <a:extLst>
              <a:ext uri="{FF2B5EF4-FFF2-40B4-BE49-F238E27FC236}">
                <a16:creationId xmlns:a16="http://schemas.microsoft.com/office/drawing/2014/main" id="{EBBD1946-EC38-4B67-8522-3818F8B5829E}"/>
              </a:ext>
            </a:extLst>
          </p:cNvPr>
          <p:cNvSpPr/>
          <p:nvPr/>
        </p:nvSpPr>
        <p:spPr>
          <a:xfrm>
            <a:off x="9821764" y="6136488"/>
            <a:ext cx="4094174" cy="1443023"/>
          </a:xfrm>
          <a:prstGeom prst="rightArrow">
            <a:avLst/>
          </a:prstGeom>
          <a:blipFill rotWithShape="1">
            <a:blip r:embed="rId4"/>
            <a:srcRect/>
            <a:tile tx="0" ty="0" sx="100000" sy="100000" flip="none" algn="tl"/>
          </a:blip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ru-RU" sz="3200" b="0" i="0" u="none" strike="noStrike" cap="none" spc="0" normalizeH="0" baseline="0">
              <a:ln>
                <a:noFill/>
              </a:ln>
              <a:solidFill>
                <a:srgbClr val="FFFFFF"/>
              </a:solidFill>
              <a:effectLst/>
              <a:uFillTx/>
              <a:latin typeface="+mj-lt"/>
              <a:ea typeface="+mj-ea"/>
              <a:cs typeface="+mj-cs"/>
              <a:sym typeface="Helvetica Light"/>
            </a:endParaRPr>
          </a:p>
        </p:txBody>
      </p:sp>
      <p:sp>
        <p:nvSpPr>
          <p:cNvPr id="22" name="TextBox 21">
            <a:extLst>
              <a:ext uri="{FF2B5EF4-FFF2-40B4-BE49-F238E27FC236}">
                <a16:creationId xmlns:a16="http://schemas.microsoft.com/office/drawing/2014/main" id="{655EBFE1-9E76-4632-B596-67B2D353092A}"/>
              </a:ext>
            </a:extLst>
          </p:cNvPr>
          <p:cNvSpPr txBox="1"/>
          <p:nvPr/>
        </p:nvSpPr>
        <p:spPr>
          <a:xfrm>
            <a:off x="15281136" y="8539250"/>
            <a:ext cx="7233988" cy="11599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50000"/>
              </a:lnSpc>
              <a:spcBef>
                <a:spcPts val="0"/>
              </a:spcBef>
              <a:spcAft>
                <a:spcPts val="0"/>
              </a:spcAft>
              <a:buClrTx/>
              <a:buSzTx/>
              <a:buFontTx/>
              <a:buNone/>
              <a:tabLst/>
            </a:pPr>
            <a:r>
              <a:rPr lang="en-US" sz="4400" b="1" dirty="0">
                <a:solidFill>
                  <a:schemeClr val="accent1">
                    <a:lumMod val="50000"/>
                  </a:schemeClr>
                </a:solidFill>
                <a:latin typeface="+mn-lt"/>
              </a:rPr>
              <a:t>Benefits for travel businesses:</a:t>
            </a:r>
          </a:p>
        </p:txBody>
      </p:sp>
      <p:sp>
        <p:nvSpPr>
          <p:cNvPr id="24" name="Прямоугольник 23">
            <a:extLst>
              <a:ext uri="{FF2B5EF4-FFF2-40B4-BE49-F238E27FC236}">
                <a16:creationId xmlns:a16="http://schemas.microsoft.com/office/drawing/2014/main" id="{DABC4A0E-BFDE-4241-B258-56DE07421C7C}"/>
              </a:ext>
            </a:extLst>
          </p:cNvPr>
          <p:cNvSpPr/>
          <p:nvPr/>
        </p:nvSpPr>
        <p:spPr>
          <a:xfrm>
            <a:off x="14923928" y="9716482"/>
            <a:ext cx="7781232" cy="3002425"/>
          </a:xfrm>
          <a:prstGeom prst="rect">
            <a:avLst/>
          </a:prstGeom>
        </p:spPr>
        <p:txBody>
          <a:bodyPr wrap="square">
            <a:spAutoFit/>
          </a:bodyPr>
          <a:lstStyle/>
          <a:p>
            <a:pPr marL="571500" lvl="1" indent="-571500" algn="just">
              <a:lnSpc>
                <a:spcPct val="150000"/>
              </a:lnSpc>
              <a:spcBef>
                <a:spcPts val="2000"/>
              </a:spcBef>
              <a:buSzPct val="100000"/>
              <a:buFont typeface="Wingdings" panose="05000000000000000000" pitchFamily="2" charset="2"/>
              <a:buChar char="ü"/>
              <a:defRPr sz="2100">
                <a:solidFill>
                  <a:srgbClr val="253957"/>
                </a:solidFill>
                <a:latin typeface="+mn-lt"/>
                <a:ea typeface="+mn-ea"/>
                <a:cs typeface="+mn-cs"/>
                <a:sym typeface="Arial Narrow"/>
              </a:defRPr>
            </a:pPr>
            <a:r>
              <a:rPr lang="en-US" sz="4000" dirty="0">
                <a:solidFill>
                  <a:schemeClr val="accent1">
                    <a:lumMod val="50000"/>
                  </a:schemeClr>
                </a:solidFill>
                <a:latin typeface="Arial Narrow" charset="0"/>
                <a:ea typeface="Arial Narrow" charset="0"/>
                <a:cs typeface="Arial Narrow" charset="0"/>
              </a:rPr>
              <a:t>Targeted advertising on TripAdvisor;</a:t>
            </a:r>
          </a:p>
          <a:p>
            <a:pPr marL="571500" lvl="1" indent="-571500" algn="just">
              <a:lnSpc>
                <a:spcPct val="150000"/>
              </a:lnSpc>
              <a:spcBef>
                <a:spcPts val="2000"/>
              </a:spcBef>
              <a:buSzPct val="100000"/>
              <a:buFont typeface="Wingdings" panose="05000000000000000000" pitchFamily="2" charset="2"/>
              <a:buChar char="ü"/>
              <a:defRPr sz="2100">
                <a:solidFill>
                  <a:srgbClr val="253957"/>
                </a:solidFill>
                <a:latin typeface="+mn-lt"/>
                <a:ea typeface="+mn-ea"/>
                <a:cs typeface="+mn-cs"/>
                <a:sym typeface="Arial Narrow"/>
              </a:defRPr>
            </a:pPr>
            <a:r>
              <a:rPr lang="en-US" sz="4000" dirty="0">
                <a:solidFill>
                  <a:schemeClr val="accent1">
                    <a:lumMod val="50000"/>
                  </a:schemeClr>
                </a:solidFill>
                <a:latin typeface="Arial Narrow" charset="0"/>
                <a:ea typeface="Arial Narrow" charset="0"/>
                <a:cs typeface="Arial Narrow" charset="0"/>
              </a:rPr>
              <a:t>Opportunity for travel agencies to develop unique client-specific tours.</a:t>
            </a:r>
          </a:p>
        </p:txBody>
      </p:sp>
    </p:spTree>
    <p:extLst>
      <p:ext uri="{BB962C8B-B14F-4D97-AF65-F5344CB8AC3E}">
        <p14:creationId xmlns:p14="http://schemas.microsoft.com/office/powerpoint/2010/main" val="392044927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p:bldP spid="21" grpId="0"/>
      <p:bldP spid="18" grpId="0" animBg="1"/>
      <p:bldP spid="22" grpId="0"/>
      <p:bldP spid="2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Очень крутой заголовок…"/>
          <p:cNvSpPr txBox="1"/>
          <p:nvPr/>
        </p:nvSpPr>
        <p:spPr>
          <a:xfrm>
            <a:off x="1198786" y="2973160"/>
            <a:ext cx="21506374" cy="231322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lgn="l">
              <a:defRPr sz="5000" b="1" cap="all">
                <a:solidFill>
                  <a:srgbClr val="253957"/>
                </a:solidFill>
                <a:latin typeface="+mn-lt"/>
                <a:ea typeface="+mn-ea"/>
                <a:cs typeface="+mn-cs"/>
                <a:sym typeface="Arial Narrow"/>
              </a:defRPr>
            </a:pPr>
            <a:r>
              <a:rPr lang="en-US" sz="7000" b="1" dirty="0">
                <a:latin typeface="Arial Narrow" charset="0"/>
                <a:ea typeface="Arial Narrow" charset="0"/>
                <a:cs typeface="Arial Narrow" charset="0"/>
              </a:rPr>
              <a:t>introduction</a:t>
            </a:r>
          </a:p>
        </p:txBody>
      </p:sp>
      <p:sp>
        <p:nvSpPr>
          <p:cNvPr id="75" name="Линия"/>
          <p:cNvSpPr/>
          <p:nvPr/>
        </p:nvSpPr>
        <p:spPr>
          <a:xfrm>
            <a:off x="1201065" y="2214562"/>
            <a:ext cx="21506374" cy="1"/>
          </a:xfrm>
          <a:prstGeom prst="line">
            <a:avLst/>
          </a:prstGeom>
          <a:ln w="12700">
            <a:solidFill>
              <a:srgbClr val="253957"/>
            </a:solidFill>
            <a:miter lim="400000"/>
          </a:ln>
        </p:spPr>
        <p:txBody>
          <a:bodyPr lIns="71437" tIns="71437" rIns="71437" bIns="71437" anchor="ctr"/>
          <a:lstStyle/>
          <a:p>
            <a:pPr>
              <a:defRPr sz="3200"/>
            </a:pPr>
            <a:endParaRPr/>
          </a:p>
        </p:txBody>
      </p:sp>
      <p:sp>
        <p:nvSpPr>
          <p:cNvPr id="8" name="Название подразделения, лаборатории, факультета и т.д."/>
          <p:cNvSpPr txBox="1"/>
          <p:nvPr/>
        </p:nvSpPr>
        <p:spPr>
          <a:xfrm>
            <a:off x="11338744" y="942364"/>
            <a:ext cx="11366416" cy="513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spAutoFit/>
          </a:bodyPr>
          <a:lstStyle>
            <a:lvl1pPr algn="r">
              <a:defRPr sz="2400">
                <a:solidFill>
                  <a:srgbClr val="253957"/>
                </a:solidFill>
                <a:latin typeface="+mn-lt"/>
                <a:ea typeface="+mn-ea"/>
                <a:cs typeface="+mn-cs"/>
                <a:sym typeface="Arial Narrow"/>
              </a:defRPr>
            </a:lvl1pPr>
          </a:lstStyle>
          <a:p>
            <a:r>
              <a:rPr lang="en-US" dirty="0"/>
              <a:t>International Business and Management</a:t>
            </a:r>
          </a:p>
        </p:txBody>
      </p:sp>
      <p:pic>
        <p:nvPicPr>
          <p:cNvPr id="9" name="Изображение" descr="Изображение"/>
          <p:cNvPicPr>
            <a:picLocks noChangeAspect="1"/>
          </p:cNvPicPr>
          <p:nvPr/>
        </p:nvPicPr>
        <p:blipFill>
          <a:blip r:embed="rId2"/>
          <a:stretch>
            <a:fillRect/>
          </a:stretch>
        </p:blipFill>
        <p:spPr>
          <a:xfrm>
            <a:off x="1211199" y="620465"/>
            <a:ext cx="1214985" cy="1214985"/>
          </a:xfrm>
          <a:prstGeom prst="rect">
            <a:avLst/>
          </a:prstGeom>
          <a:ln w="12700">
            <a:miter lim="400000"/>
          </a:ln>
        </p:spPr>
      </p:pic>
      <p:sp>
        <p:nvSpPr>
          <p:cNvPr id="4" name="Прямоугольник 3">
            <a:extLst>
              <a:ext uri="{FF2B5EF4-FFF2-40B4-BE49-F238E27FC236}">
                <a16:creationId xmlns:a16="http://schemas.microsoft.com/office/drawing/2014/main" id="{1E1D975F-B095-41E8-9D19-0EEEF449844A}"/>
              </a:ext>
            </a:extLst>
          </p:cNvPr>
          <p:cNvSpPr/>
          <p:nvPr/>
        </p:nvSpPr>
        <p:spPr>
          <a:xfrm>
            <a:off x="12902137" y="9773049"/>
            <a:ext cx="9659904" cy="2745752"/>
          </a:xfrm>
          <a:prstGeom prst="rect">
            <a:avLst/>
          </a:prstGeom>
        </p:spPr>
        <p:txBody>
          <a:bodyPr wrap="square">
            <a:spAutoFit/>
          </a:bodyPr>
          <a:lstStyle/>
          <a:p>
            <a:pPr marL="571500" lvl="1" indent="-571500" algn="just">
              <a:lnSpc>
                <a:spcPct val="150000"/>
              </a:lnSpc>
              <a:spcBef>
                <a:spcPts val="2000"/>
              </a:spcBef>
              <a:buSzPct val="100000"/>
              <a:buFont typeface="Wingdings" panose="05000000000000000000" pitchFamily="2" charset="2"/>
              <a:buChar char="q"/>
              <a:defRPr sz="2100">
                <a:solidFill>
                  <a:srgbClr val="253957"/>
                </a:solidFill>
                <a:latin typeface="+mn-lt"/>
                <a:ea typeface="+mn-ea"/>
                <a:cs typeface="+mn-cs"/>
                <a:sym typeface="Arial Narrow"/>
              </a:defRPr>
            </a:pPr>
            <a:r>
              <a:rPr lang="en-US" sz="4000" dirty="0">
                <a:latin typeface="Arial Narrow" charset="0"/>
                <a:ea typeface="Arial Narrow" charset="0"/>
                <a:cs typeface="Arial Narrow" charset="0"/>
              </a:rPr>
              <a:t>Launch an </a:t>
            </a:r>
            <a:r>
              <a:rPr lang="en-US" sz="4000" b="1" dirty="0">
                <a:latin typeface="Arial Narrow" charset="0"/>
                <a:ea typeface="Arial Narrow" charset="0"/>
                <a:cs typeface="Arial Narrow" charset="0"/>
              </a:rPr>
              <a:t>online recommendation service </a:t>
            </a:r>
            <a:r>
              <a:rPr lang="en-US" sz="4000" dirty="0">
                <a:latin typeface="Arial Narrow" charset="0"/>
                <a:ea typeface="Arial Narrow" charset="0"/>
                <a:cs typeface="Arial Narrow" charset="0"/>
              </a:rPr>
              <a:t>that provides travellers with </a:t>
            </a:r>
            <a:r>
              <a:rPr lang="en-US" sz="4000" b="1" dirty="0">
                <a:latin typeface="Arial Narrow" charset="0"/>
                <a:ea typeface="Arial Narrow" charset="0"/>
                <a:cs typeface="Arial Narrow" charset="0"/>
              </a:rPr>
              <a:t>personalised suggestions of places to visit.</a:t>
            </a:r>
            <a:endParaRPr lang="en-US" sz="4000" dirty="0">
              <a:latin typeface="Arial Narrow" charset="0"/>
              <a:ea typeface="Arial Narrow" charset="0"/>
              <a:cs typeface="Arial Narrow" charset="0"/>
            </a:endParaRPr>
          </a:p>
        </p:txBody>
      </p:sp>
      <p:sp>
        <p:nvSpPr>
          <p:cNvPr id="5" name="TextBox 4">
            <a:extLst>
              <a:ext uri="{FF2B5EF4-FFF2-40B4-BE49-F238E27FC236}">
                <a16:creationId xmlns:a16="http://schemas.microsoft.com/office/drawing/2014/main" id="{64C7D9C0-DB29-4A5C-9C07-3BB066139767}"/>
              </a:ext>
            </a:extLst>
          </p:cNvPr>
          <p:cNvSpPr txBox="1"/>
          <p:nvPr/>
        </p:nvSpPr>
        <p:spPr>
          <a:xfrm>
            <a:off x="3506569" y="8724497"/>
            <a:ext cx="7168596" cy="88293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lang="en-US" sz="4800" b="1" dirty="0">
                <a:solidFill>
                  <a:schemeClr val="accent1">
                    <a:lumMod val="50000"/>
                  </a:schemeClr>
                </a:solidFill>
                <a:latin typeface="+mn-lt"/>
              </a:rPr>
              <a:t>Research contribution</a:t>
            </a:r>
            <a:endParaRPr kumimoji="0" lang="en-US" sz="4800" b="1" i="0" u="none" strike="noStrike" cap="none" spc="0" normalizeH="0" baseline="0" dirty="0">
              <a:ln>
                <a:noFill/>
              </a:ln>
              <a:solidFill>
                <a:schemeClr val="accent1">
                  <a:lumMod val="50000"/>
                </a:schemeClr>
              </a:solidFill>
              <a:effectLst/>
              <a:uFillTx/>
              <a:latin typeface="+mn-lt"/>
              <a:ea typeface="+mj-ea"/>
              <a:cs typeface="+mj-cs"/>
              <a:sym typeface="Helvetica Light"/>
            </a:endParaRPr>
          </a:p>
        </p:txBody>
      </p:sp>
      <p:sp>
        <p:nvSpPr>
          <p:cNvPr id="19" name="Прямоугольник 18">
            <a:extLst>
              <a:ext uri="{FF2B5EF4-FFF2-40B4-BE49-F238E27FC236}">
                <a16:creationId xmlns:a16="http://schemas.microsoft.com/office/drawing/2014/main" id="{F2A1D574-B943-4781-A323-C71DDAB4291E}"/>
              </a:ext>
            </a:extLst>
          </p:cNvPr>
          <p:cNvSpPr/>
          <p:nvPr/>
        </p:nvSpPr>
        <p:spPr>
          <a:xfrm>
            <a:off x="1678841" y="9828095"/>
            <a:ext cx="9659903" cy="2745752"/>
          </a:xfrm>
          <a:prstGeom prst="rect">
            <a:avLst/>
          </a:prstGeom>
        </p:spPr>
        <p:txBody>
          <a:bodyPr wrap="square">
            <a:spAutoFit/>
          </a:bodyPr>
          <a:lstStyle/>
          <a:p>
            <a:pPr marL="571500" lvl="1" indent="-571500" algn="just">
              <a:lnSpc>
                <a:spcPct val="150000"/>
              </a:lnSpc>
              <a:spcBef>
                <a:spcPts val="2000"/>
              </a:spcBef>
              <a:buSzPct val="100000"/>
              <a:buFont typeface="Wingdings" panose="05000000000000000000" pitchFamily="2" charset="2"/>
              <a:buChar char="q"/>
              <a:defRPr sz="2100">
                <a:solidFill>
                  <a:srgbClr val="253957"/>
                </a:solidFill>
                <a:latin typeface="+mn-lt"/>
                <a:ea typeface="+mn-ea"/>
                <a:cs typeface="+mn-cs"/>
                <a:sym typeface="Arial Narrow"/>
              </a:defRPr>
            </a:pPr>
            <a:r>
              <a:rPr lang="en-US" sz="4000" dirty="0">
                <a:latin typeface="Arial Narrow" charset="0"/>
                <a:ea typeface="Arial Narrow" charset="0"/>
                <a:cs typeface="Arial Narrow" charset="0"/>
              </a:rPr>
              <a:t>Test and compare </a:t>
            </a:r>
            <a:r>
              <a:rPr lang="en-US" sz="4000" b="1" dirty="0">
                <a:latin typeface="Arial Narrow" charset="0"/>
                <a:ea typeface="Arial Narrow" charset="0"/>
                <a:cs typeface="Arial Narrow" charset="0"/>
              </a:rPr>
              <a:t>state-of-the-art models </a:t>
            </a:r>
            <a:r>
              <a:rPr lang="en-US" sz="4000" dirty="0">
                <a:latin typeface="Arial Narrow" charset="0"/>
                <a:ea typeface="Arial Narrow" charset="0"/>
                <a:cs typeface="Arial Narrow" charset="0"/>
              </a:rPr>
              <a:t>on the TripAdvisor data to develop a </a:t>
            </a:r>
            <a:r>
              <a:rPr lang="en-US" sz="4000" b="1" dirty="0">
                <a:latin typeface="Arial Narrow" charset="0"/>
                <a:ea typeface="Arial Narrow" charset="0"/>
                <a:cs typeface="Arial Narrow" charset="0"/>
              </a:rPr>
              <a:t>novel recommendation system in tourism domain;</a:t>
            </a:r>
            <a:endParaRPr lang="en-US" sz="4000" dirty="0">
              <a:latin typeface="Arial Narrow" charset="0"/>
              <a:ea typeface="Arial Narrow" charset="0"/>
              <a:cs typeface="Arial Narrow" charset="0"/>
            </a:endParaRPr>
          </a:p>
        </p:txBody>
      </p:sp>
      <p:sp>
        <p:nvSpPr>
          <p:cNvPr id="13" name="TextBox 12">
            <a:extLst>
              <a:ext uri="{FF2B5EF4-FFF2-40B4-BE49-F238E27FC236}">
                <a16:creationId xmlns:a16="http://schemas.microsoft.com/office/drawing/2014/main" id="{2FA0A0F7-136F-4BE4-8418-9199E18624A7}"/>
              </a:ext>
            </a:extLst>
          </p:cNvPr>
          <p:cNvSpPr txBox="1"/>
          <p:nvPr/>
        </p:nvSpPr>
        <p:spPr>
          <a:xfrm>
            <a:off x="14418972" y="8669451"/>
            <a:ext cx="7168596" cy="88293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lang="en-US" sz="4800" b="1" dirty="0">
                <a:solidFill>
                  <a:schemeClr val="accent1">
                    <a:lumMod val="50000"/>
                  </a:schemeClr>
                </a:solidFill>
                <a:latin typeface="+mn-lt"/>
              </a:rPr>
              <a:t>Business value</a:t>
            </a:r>
            <a:endParaRPr kumimoji="0" lang="en-US" sz="4800" b="1" i="0" u="none" strike="noStrike" cap="none" spc="0" normalizeH="0" baseline="0" dirty="0">
              <a:ln>
                <a:noFill/>
              </a:ln>
              <a:solidFill>
                <a:schemeClr val="accent1">
                  <a:lumMod val="50000"/>
                </a:schemeClr>
              </a:solidFill>
              <a:effectLst/>
              <a:uFillTx/>
              <a:latin typeface="+mn-lt"/>
              <a:ea typeface="+mj-ea"/>
              <a:cs typeface="+mj-cs"/>
              <a:sym typeface="Helvetica Light"/>
            </a:endParaRPr>
          </a:p>
        </p:txBody>
      </p:sp>
      <p:sp>
        <p:nvSpPr>
          <p:cNvPr id="14" name="TextBox 13">
            <a:extLst>
              <a:ext uri="{FF2B5EF4-FFF2-40B4-BE49-F238E27FC236}">
                <a16:creationId xmlns:a16="http://schemas.microsoft.com/office/drawing/2014/main" id="{E88AB2F2-2E0B-4735-84FF-34643DC9990A}"/>
              </a:ext>
            </a:extLst>
          </p:cNvPr>
          <p:cNvSpPr txBox="1"/>
          <p:nvPr/>
        </p:nvSpPr>
        <p:spPr>
          <a:xfrm>
            <a:off x="8607702" y="4452725"/>
            <a:ext cx="7168596" cy="106759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lang="en-US" sz="6000" b="1" dirty="0">
                <a:solidFill>
                  <a:schemeClr val="accent1">
                    <a:lumMod val="50000"/>
                  </a:schemeClr>
                </a:solidFill>
                <a:latin typeface="+mn-lt"/>
              </a:rPr>
              <a:t>Research objectives</a:t>
            </a:r>
            <a:endParaRPr kumimoji="0" lang="en-US" sz="6000" b="1" i="0" u="none" strike="noStrike" cap="none" spc="0" normalizeH="0" baseline="0" dirty="0">
              <a:ln>
                <a:noFill/>
              </a:ln>
              <a:solidFill>
                <a:schemeClr val="accent1">
                  <a:lumMod val="50000"/>
                </a:schemeClr>
              </a:solidFill>
              <a:effectLst/>
              <a:uFillTx/>
              <a:latin typeface="+mn-lt"/>
              <a:ea typeface="+mj-ea"/>
              <a:cs typeface="+mj-cs"/>
              <a:sym typeface="Helvetica Light"/>
            </a:endParaRPr>
          </a:p>
        </p:txBody>
      </p:sp>
      <p:pic>
        <p:nvPicPr>
          <p:cNvPr id="3" name="Рисунок 2" descr="Исследование">
            <a:extLst>
              <a:ext uri="{FF2B5EF4-FFF2-40B4-BE49-F238E27FC236}">
                <a16:creationId xmlns:a16="http://schemas.microsoft.com/office/drawing/2014/main" id="{3F7276E1-5539-491A-BE5E-901F903E653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337773" y="5529202"/>
            <a:ext cx="3195293" cy="3195293"/>
          </a:xfrm>
          <a:prstGeom prst="rect">
            <a:avLst/>
          </a:prstGeom>
        </p:spPr>
      </p:pic>
      <p:pic>
        <p:nvPicPr>
          <p:cNvPr id="7" name="Рисунок 6" descr="Расширение бизнеса">
            <a:extLst>
              <a:ext uri="{FF2B5EF4-FFF2-40B4-BE49-F238E27FC236}">
                <a16:creationId xmlns:a16="http://schemas.microsoft.com/office/drawing/2014/main" id="{AE2D3A36-1FC8-453C-AC3B-632533E2B18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6405623" y="5474157"/>
            <a:ext cx="3195293" cy="3195293"/>
          </a:xfrm>
          <a:prstGeom prst="rect">
            <a:avLst/>
          </a:prstGeom>
        </p:spPr>
      </p:pic>
    </p:spTree>
    <p:extLst>
      <p:ext uri="{BB962C8B-B14F-4D97-AF65-F5344CB8AC3E}">
        <p14:creationId xmlns:p14="http://schemas.microsoft.com/office/powerpoint/2010/main" val="410340533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Очень крутой заголовок…"/>
          <p:cNvSpPr txBox="1"/>
          <p:nvPr/>
        </p:nvSpPr>
        <p:spPr>
          <a:xfrm>
            <a:off x="1115664" y="2972787"/>
            <a:ext cx="21506374" cy="106514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lgn="l">
              <a:defRPr sz="5000" b="1" cap="all">
                <a:solidFill>
                  <a:srgbClr val="253957"/>
                </a:solidFill>
                <a:latin typeface="+mn-lt"/>
                <a:ea typeface="+mn-ea"/>
                <a:cs typeface="+mn-cs"/>
                <a:sym typeface="Arial Narrow"/>
              </a:defRPr>
            </a:pPr>
            <a:r>
              <a:rPr lang="en-US" sz="7000" b="1" dirty="0">
                <a:latin typeface="Arial Narrow" charset="0"/>
                <a:ea typeface="Arial Narrow" charset="0"/>
                <a:cs typeface="Arial Narrow" charset="0"/>
              </a:rPr>
              <a:t>Term definition</a:t>
            </a:r>
          </a:p>
        </p:txBody>
      </p:sp>
      <p:sp>
        <p:nvSpPr>
          <p:cNvPr id="68" name="Линия"/>
          <p:cNvSpPr/>
          <p:nvPr/>
        </p:nvSpPr>
        <p:spPr>
          <a:xfrm>
            <a:off x="1201065" y="2214562"/>
            <a:ext cx="21506374" cy="1"/>
          </a:xfrm>
          <a:prstGeom prst="line">
            <a:avLst/>
          </a:prstGeom>
          <a:ln w="12700">
            <a:solidFill>
              <a:srgbClr val="253957"/>
            </a:solidFill>
            <a:miter lim="400000"/>
          </a:ln>
        </p:spPr>
        <p:txBody>
          <a:bodyPr lIns="71437" tIns="71437" rIns="71437" bIns="71437" anchor="ctr"/>
          <a:lstStyle/>
          <a:p>
            <a:pPr>
              <a:defRPr sz="3200"/>
            </a:pPr>
            <a:endParaRPr/>
          </a:p>
        </p:txBody>
      </p:sp>
      <p:sp>
        <p:nvSpPr>
          <p:cNvPr id="8" name="Название подразделения, лаборатории, факультета и т.д."/>
          <p:cNvSpPr txBox="1"/>
          <p:nvPr/>
        </p:nvSpPr>
        <p:spPr>
          <a:xfrm>
            <a:off x="11338744" y="942364"/>
            <a:ext cx="11366416" cy="513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spAutoFit/>
          </a:bodyPr>
          <a:lstStyle>
            <a:lvl1pPr algn="r">
              <a:defRPr sz="2400">
                <a:solidFill>
                  <a:srgbClr val="253957"/>
                </a:solidFill>
                <a:latin typeface="+mn-lt"/>
                <a:ea typeface="+mn-ea"/>
                <a:cs typeface="+mn-cs"/>
                <a:sym typeface="Arial Narrow"/>
              </a:defRPr>
            </a:lvl1pPr>
          </a:lstStyle>
          <a:p>
            <a:r>
              <a:rPr lang="en-US" dirty="0"/>
              <a:t>International Business and Management</a:t>
            </a:r>
          </a:p>
        </p:txBody>
      </p:sp>
      <p:pic>
        <p:nvPicPr>
          <p:cNvPr id="9" name="Изображение" descr="Изображение"/>
          <p:cNvPicPr>
            <a:picLocks noChangeAspect="1"/>
          </p:cNvPicPr>
          <p:nvPr/>
        </p:nvPicPr>
        <p:blipFill>
          <a:blip r:embed="rId2"/>
          <a:stretch>
            <a:fillRect/>
          </a:stretch>
        </p:blipFill>
        <p:spPr>
          <a:xfrm>
            <a:off x="1211199" y="620465"/>
            <a:ext cx="1214985" cy="1214985"/>
          </a:xfrm>
          <a:prstGeom prst="rect">
            <a:avLst/>
          </a:prstGeom>
          <a:ln w="12700">
            <a:miter lim="400000"/>
          </a:ln>
        </p:spPr>
      </p:pic>
      <p:sp>
        <p:nvSpPr>
          <p:cNvPr id="15" name="Прямоугольник 14">
            <a:extLst>
              <a:ext uri="{FF2B5EF4-FFF2-40B4-BE49-F238E27FC236}">
                <a16:creationId xmlns:a16="http://schemas.microsoft.com/office/drawing/2014/main" id="{C92DD19A-9E09-42BE-A76B-3A434554640B}"/>
              </a:ext>
            </a:extLst>
          </p:cNvPr>
          <p:cNvSpPr/>
          <p:nvPr/>
        </p:nvSpPr>
        <p:spPr>
          <a:xfrm>
            <a:off x="14296292" y="12773634"/>
            <a:ext cx="8408868" cy="523220"/>
          </a:xfrm>
          <a:prstGeom prst="rect">
            <a:avLst/>
          </a:prstGeom>
        </p:spPr>
        <p:txBody>
          <a:bodyPr wrap="square">
            <a:spAutoFit/>
          </a:bodyPr>
          <a:lstStyle/>
          <a:p>
            <a:pPr algn="r"/>
            <a:r>
              <a:rPr lang="en-US" sz="2800" dirty="0">
                <a:solidFill>
                  <a:schemeClr val="accent1">
                    <a:lumMod val="50000"/>
                  </a:schemeClr>
                </a:solidFill>
                <a:latin typeface="Arial Narrow" charset="0"/>
                <a:ea typeface="Arial Narrow" charset="0"/>
                <a:cs typeface="Arial Narrow" charset="0"/>
              </a:rPr>
              <a:t>(Adomavicius &amp; Tuzhilin, 2005; Lu et al., 2012)</a:t>
            </a:r>
            <a:endParaRPr lang="ru-RU" sz="2800" dirty="0">
              <a:solidFill>
                <a:schemeClr val="accent1">
                  <a:lumMod val="50000"/>
                </a:schemeClr>
              </a:solidFill>
            </a:endParaRPr>
          </a:p>
        </p:txBody>
      </p:sp>
      <p:sp>
        <p:nvSpPr>
          <p:cNvPr id="5" name="Прямоугольник 4">
            <a:extLst>
              <a:ext uri="{FF2B5EF4-FFF2-40B4-BE49-F238E27FC236}">
                <a16:creationId xmlns:a16="http://schemas.microsoft.com/office/drawing/2014/main" id="{487825E0-D8BB-4CA7-A78E-047271E41952}"/>
              </a:ext>
            </a:extLst>
          </p:cNvPr>
          <p:cNvSpPr/>
          <p:nvPr/>
        </p:nvSpPr>
        <p:spPr>
          <a:xfrm>
            <a:off x="1211199" y="5269191"/>
            <a:ext cx="21410839" cy="2007088"/>
          </a:xfrm>
          <a:prstGeom prst="rect">
            <a:avLst/>
          </a:prstGeom>
        </p:spPr>
        <p:txBody>
          <a:bodyPr wrap="square">
            <a:spAutoFit/>
          </a:bodyPr>
          <a:lstStyle/>
          <a:p>
            <a:pPr algn="l">
              <a:lnSpc>
                <a:spcPct val="150000"/>
              </a:lnSpc>
              <a:spcBef>
                <a:spcPts val="2000"/>
              </a:spcBef>
              <a:buSzPct val="100000"/>
              <a:defRPr sz="2100">
                <a:solidFill>
                  <a:srgbClr val="253957"/>
                </a:solidFill>
                <a:latin typeface="+mn-lt"/>
                <a:ea typeface="+mn-ea"/>
                <a:cs typeface="+mn-cs"/>
                <a:sym typeface="Arial Narrow"/>
              </a:defRPr>
            </a:pPr>
            <a:r>
              <a:rPr lang="en-US" sz="4800" b="1" dirty="0">
                <a:latin typeface="Arial Narrow" charset="0"/>
                <a:ea typeface="Arial Narrow" charset="0"/>
                <a:cs typeface="Arial Narrow" charset="0"/>
              </a:rPr>
              <a:t>“Recommender system” </a:t>
            </a:r>
            <a:r>
              <a:rPr lang="en-US" sz="4800" dirty="0">
                <a:latin typeface="Arial Narrow" charset="0"/>
                <a:ea typeface="Arial Narrow" charset="0"/>
                <a:cs typeface="Arial Narrow" charset="0"/>
              </a:rPr>
              <a:t>–</a:t>
            </a:r>
            <a:r>
              <a:rPr lang="en-US" sz="4800" b="1" dirty="0">
                <a:latin typeface="Arial Narrow" charset="0"/>
                <a:ea typeface="Arial Narrow" charset="0"/>
                <a:cs typeface="Arial Narrow" charset="0"/>
              </a:rPr>
              <a:t> </a:t>
            </a:r>
            <a:r>
              <a:rPr lang="en-US" sz="4000" dirty="0">
                <a:latin typeface="Arial Narrow" charset="0"/>
                <a:ea typeface="Arial Narrow" charset="0"/>
                <a:cs typeface="Arial Narrow" charset="0"/>
              </a:rPr>
              <a:t>a web-based </a:t>
            </a:r>
            <a:r>
              <a:rPr lang="en-US" sz="4000" b="1" dirty="0">
                <a:latin typeface="Arial Narrow" charset="0"/>
                <a:ea typeface="Arial Narrow" charset="0"/>
                <a:cs typeface="Arial Narrow" charset="0"/>
              </a:rPr>
              <a:t>application</a:t>
            </a:r>
            <a:r>
              <a:rPr lang="en-US" sz="4000" dirty="0">
                <a:latin typeface="Arial Narrow" charset="0"/>
                <a:ea typeface="Arial Narrow" charset="0"/>
                <a:cs typeface="Arial Narrow" charset="0"/>
              </a:rPr>
              <a:t> that employs a </a:t>
            </a:r>
            <a:r>
              <a:rPr lang="en-US" sz="4000" b="1" dirty="0">
                <a:latin typeface="Arial Narrow" charset="0"/>
                <a:ea typeface="Arial Narrow" charset="0"/>
                <a:cs typeface="Arial Narrow" charset="0"/>
              </a:rPr>
              <a:t>machine learning model </a:t>
            </a:r>
            <a:r>
              <a:rPr lang="en-US" sz="4000" dirty="0">
                <a:latin typeface="Arial Narrow" charset="0"/>
                <a:ea typeface="Arial Narrow" charset="0"/>
                <a:cs typeface="Arial Narrow" charset="0"/>
              </a:rPr>
              <a:t>to predict which </a:t>
            </a:r>
            <a:r>
              <a:rPr lang="en-US" sz="4000" b="1" dirty="0">
                <a:latin typeface="Arial Narrow" charset="0"/>
                <a:ea typeface="Arial Narrow" charset="0"/>
                <a:cs typeface="Arial Narrow" charset="0"/>
              </a:rPr>
              <a:t>new items a given user will prefer the most</a:t>
            </a:r>
            <a:r>
              <a:rPr lang="en-US" sz="4000" dirty="0">
                <a:latin typeface="Arial Narrow" charset="0"/>
                <a:ea typeface="Arial Narrow" charset="0"/>
                <a:cs typeface="Arial Narrow" charset="0"/>
              </a:rPr>
              <a:t>, based on the accumulated data (i.e. user ratings for items).</a:t>
            </a:r>
          </a:p>
        </p:txBody>
      </p:sp>
      <p:sp>
        <p:nvSpPr>
          <p:cNvPr id="12"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a:extLst>
              <a:ext uri="{FF2B5EF4-FFF2-40B4-BE49-F238E27FC236}">
                <a16:creationId xmlns:a16="http://schemas.microsoft.com/office/drawing/2014/main" id="{80831029-3F8A-43DB-B44F-2667ECA02856}"/>
              </a:ext>
            </a:extLst>
          </p:cNvPr>
          <p:cNvSpPr txBox="1"/>
          <p:nvPr/>
        </p:nvSpPr>
        <p:spPr>
          <a:xfrm>
            <a:off x="1163430" y="8507537"/>
            <a:ext cx="21506375" cy="1857353"/>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lstStyle/>
          <a:p>
            <a:pPr algn="just">
              <a:lnSpc>
                <a:spcPct val="150000"/>
              </a:lnSpc>
              <a:spcBef>
                <a:spcPts val="2000"/>
              </a:spcBef>
              <a:buSzPct val="100000"/>
              <a:defRPr sz="2100">
                <a:solidFill>
                  <a:srgbClr val="253957"/>
                </a:solidFill>
                <a:latin typeface="+mn-lt"/>
                <a:ea typeface="+mn-ea"/>
                <a:cs typeface="+mn-cs"/>
                <a:sym typeface="Arial Narrow"/>
              </a:defRPr>
            </a:pPr>
            <a:r>
              <a:rPr lang="en-US" sz="4800" b="1" dirty="0">
                <a:latin typeface="Arial Narrow" charset="0"/>
                <a:ea typeface="Arial Narrow" charset="0"/>
                <a:cs typeface="Arial Narrow" charset="0"/>
              </a:rPr>
              <a:t>“Cold start”</a:t>
            </a:r>
            <a:r>
              <a:rPr lang="en-US" sz="4800" dirty="0">
                <a:latin typeface="Arial Narrow" charset="0"/>
                <a:ea typeface="Arial Narrow" charset="0"/>
                <a:cs typeface="Arial Narrow" charset="0"/>
              </a:rPr>
              <a:t> </a:t>
            </a:r>
            <a:r>
              <a:rPr lang="en-US" sz="4000" dirty="0">
                <a:latin typeface="Arial Narrow" charset="0"/>
                <a:ea typeface="Arial Narrow" charset="0"/>
                <a:cs typeface="Arial Narrow" charset="0"/>
              </a:rPr>
              <a:t>– a </a:t>
            </a:r>
            <a:r>
              <a:rPr lang="en-US" sz="4000" b="1" dirty="0">
                <a:latin typeface="Arial Narrow" charset="0"/>
                <a:ea typeface="Arial Narrow" charset="0"/>
                <a:cs typeface="Arial Narrow" charset="0"/>
              </a:rPr>
              <a:t>problem</a:t>
            </a:r>
            <a:r>
              <a:rPr lang="en-US" sz="4000" dirty="0">
                <a:latin typeface="Arial Narrow" charset="0"/>
                <a:ea typeface="Arial Narrow" charset="0"/>
                <a:cs typeface="Arial Narrow" charset="0"/>
              </a:rPr>
              <a:t> that consists in having </a:t>
            </a:r>
            <a:r>
              <a:rPr lang="en-US" sz="4000" b="1" dirty="0">
                <a:latin typeface="Arial Narrow" charset="0"/>
                <a:ea typeface="Arial Narrow" charset="0"/>
                <a:cs typeface="Arial Narrow" charset="0"/>
              </a:rPr>
              <a:t>too little information </a:t>
            </a:r>
            <a:r>
              <a:rPr lang="en-US" sz="4000" dirty="0">
                <a:latin typeface="Arial Narrow" charset="0"/>
                <a:ea typeface="Arial Narrow" charset="0"/>
                <a:cs typeface="Arial Narrow" charset="0"/>
              </a:rPr>
              <a:t>about a </a:t>
            </a:r>
            <a:r>
              <a:rPr lang="en-US" sz="4000" b="1" dirty="0">
                <a:latin typeface="Arial Narrow" charset="0"/>
                <a:ea typeface="Arial Narrow" charset="0"/>
                <a:cs typeface="Arial Narrow" charset="0"/>
              </a:rPr>
              <a:t>new user </a:t>
            </a:r>
            <a:r>
              <a:rPr lang="en-US" sz="4000" dirty="0">
                <a:latin typeface="Arial Narrow" charset="0"/>
                <a:ea typeface="Arial Narrow" charset="0"/>
                <a:cs typeface="Arial Narrow" charset="0"/>
              </a:rPr>
              <a:t>to provide him with a relevant recommendation.</a:t>
            </a:r>
          </a:p>
        </p:txBody>
      </p:sp>
    </p:spTree>
    <p:extLst>
      <p:ext uri="{BB962C8B-B14F-4D97-AF65-F5344CB8AC3E}">
        <p14:creationId xmlns:p14="http://schemas.microsoft.com/office/powerpoint/2010/main" val="3492566346"/>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Очень крутой заголовок…"/>
          <p:cNvSpPr txBox="1"/>
          <p:nvPr/>
        </p:nvSpPr>
        <p:spPr>
          <a:xfrm>
            <a:off x="1115664" y="2972786"/>
            <a:ext cx="21506374" cy="231322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lgn="l">
              <a:defRPr sz="5000" b="1" cap="all">
                <a:solidFill>
                  <a:srgbClr val="253957"/>
                </a:solidFill>
                <a:latin typeface="+mn-lt"/>
                <a:ea typeface="+mn-ea"/>
                <a:cs typeface="+mn-cs"/>
                <a:sym typeface="Arial Narrow"/>
              </a:defRPr>
            </a:pPr>
            <a:r>
              <a:rPr lang="en-US" sz="7000" b="1" dirty="0">
                <a:latin typeface="Arial Narrow" charset="0"/>
                <a:ea typeface="Arial Narrow" charset="0"/>
                <a:cs typeface="Arial Narrow" charset="0"/>
              </a:rPr>
              <a:t>TERM DEFINITION</a:t>
            </a:r>
          </a:p>
        </p:txBody>
      </p:sp>
      <p:sp>
        <p:nvSpPr>
          <p:cNvPr id="75" name="Линия"/>
          <p:cNvSpPr/>
          <p:nvPr/>
        </p:nvSpPr>
        <p:spPr>
          <a:xfrm>
            <a:off x="1201065" y="2214562"/>
            <a:ext cx="21506374" cy="1"/>
          </a:xfrm>
          <a:prstGeom prst="line">
            <a:avLst/>
          </a:prstGeom>
          <a:ln w="12700">
            <a:solidFill>
              <a:srgbClr val="253957"/>
            </a:solidFill>
            <a:miter lim="400000"/>
          </a:ln>
        </p:spPr>
        <p:txBody>
          <a:bodyPr lIns="71437" tIns="71437" rIns="71437" bIns="71437" anchor="ctr"/>
          <a:lstStyle/>
          <a:p>
            <a:pPr>
              <a:defRPr sz="3200"/>
            </a:pPr>
            <a:endParaRPr/>
          </a:p>
        </p:txBody>
      </p:sp>
      <p:sp>
        <p:nvSpPr>
          <p:cNvPr id="8" name="Название подразделения, лаборатории, факультета и т.д."/>
          <p:cNvSpPr txBox="1"/>
          <p:nvPr/>
        </p:nvSpPr>
        <p:spPr>
          <a:xfrm>
            <a:off x="11338744" y="942364"/>
            <a:ext cx="11366416" cy="513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spAutoFit/>
          </a:bodyPr>
          <a:lstStyle>
            <a:lvl1pPr algn="r">
              <a:defRPr sz="2400">
                <a:solidFill>
                  <a:srgbClr val="253957"/>
                </a:solidFill>
                <a:latin typeface="+mn-lt"/>
                <a:ea typeface="+mn-ea"/>
                <a:cs typeface="+mn-cs"/>
                <a:sym typeface="Arial Narrow"/>
              </a:defRPr>
            </a:lvl1pPr>
          </a:lstStyle>
          <a:p>
            <a:r>
              <a:rPr lang="en-US" dirty="0"/>
              <a:t>International Business and Management</a:t>
            </a:r>
          </a:p>
        </p:txBody>
      </p:sp>
      <p:pic>
        <p:nvPicPr>
          <p:cNvPr id="9" name="Изображение" descr="Изображение"/>
          <p:cNvPicPr>
            <a:picLocks noChangeAspect="1"/>
          </p:cNvPicPr>
          <p:nvPr/>
        </p:nvPicPr>
        <p:blipFill>
          <a:blip r:embed="rId2"/>
          <a:stretch>
            <a:fillRect/>
          </a:stretch>
        </p:blipFill>
        <p:spPr>
          <a:xfrm>
            <a:off x="1211199" y="620465"/>
            <a:ext cx="1214985" cy="1214985"/>
          </a:xfrm>
          <a:prstGeom prst="rect">
            <a:avLst/>
          </a:prstGeom>
          <a:ln w="12700">
            <a:miter lim="400000"/>
          </a:ln>
        </p:spPr>
      </p:pic>
      <p:sp>
        <p:nvSpPr>
          <p:cNvPr id="12" name="Прямоугольник 11">
            <a:extLst>
              <a:ext uri="{FF2B5EF4-FFF2-40B4-BE49-F238E27FC236}">
                <a16:creationId xmlns:a16="http://schemas.microsoft.com/office/drawing/2014/main" id="{7544B139-B080-472C-A84E-419B851C622C}"/>
              </a:ext>
            </a:extLst>
          </p:cNvPr>
          <p:cNvSpPr/>
          <p:nvPr/>
        </p:nvSpPr>
        <p:spPr>
          <a:xfrm>
            <a:off x="14296292" y="12773634"/>
            <a:ext cx="8408868" cy="523220"/>
          </a:xfrm>
          <a:prstGeom prst="rect">
            <a:avLst/>
          </a:prstGeom>
        </p:spPr>
        <p:txBody>
          <a:bodyPr wrap="square">
            <a:spAutoFit/>
          </a:bodyPr>
          <a:lstStyle/>
          <a:p>
            <a:pPr algn="r"/>
            <a:r>
              <a:rPr lang="en-US" sz="2800" dirty="0">
                <a:solidFill>
                  <a:schemeClr val="accent1">
                    <a:lumMod val="50000"/>
                  </a:schemeClr>
                </a:solidFill>
                <a:latin typeface="Arial Narrow" charset="0"/>
                <a:ea typeface="Arial Narrow" charset="0"/>
                <a:cs typeface="Arial Narrow" charset="0"/>
              </a:rPr>
              <a:t>(</a:t>
            </a:r>
            <a:r>
              <a:rPr lang="en-US" sz="2800" dirty="0" err="1">
                <a:solidFill>
                  <a:schemeClr val="accent1">
                    <a:lumMod val="50000"/>
                  </a:schemeClr>
                </a:solidFill>
                <a:latin typeface="Arial Narrow" charset="0"/>
                <a:ea typeface="Arial Narrow" charset="0"/>
                <a:cs typeface="Arial Narrow" charset="0"/>
              </a:rPr>
              <a:t>Khusro</a:t>
            </a:r>
            <a:r>
              <a:rPr lang="en-US" sz="2800" dirty="0">
                <a:solidFill>
                  <a:schemeClr val="accent1">
                    <a:lumMod val="50000"/>
                  </a:schemeClr>
                </a:solidFill>
                <a:latin typeface="Arial Narrow" charset="0"/>
                <a:ea typeface="Arial Narrow" charset="0"/>
                <a:cs typeface="Arial Narrow" charset="0"/>
              </a:rPr>
              <a:t> et al., 2016) </a:t>
            </a:r>
            <a:endParaRPr lang="ru-RU" sz="2800" dirty="0">
              <a:solidFill>
                <a:schemeClr val="accent1">
                  <a:lumMod val="50000"/>
                </a:schemeClr>
              </a:solidFill>
            </a:endParaRPr>
          </a:p>
        </p:txBody>
      </p:sp>
      <p:graphicFrame>
        <p:nvGraphicFramePr>
          <p:cNvPr id="29" name="Таблица 2">
            <a:extLst>
              <a:ext uri="{FF2B5EF4-FFF2-40B4-BE49-F238E27FC236}">
                <a16:creationId xmlns:a16="http://schemas.microsoft.com/office/drawing/2014/main" id="{54BEF572-01B2-4BBE-9569-0593C852A42C}"/>
              </a:ext>
            </a:extLst>
          </p:cNvPr>
          <p:cNvGraphicFramePr>
            <a:graphicFrameLocks noGrp="1"/>
          </p:cNvGraphicFramePr>
          <p:nvPr>
            <p:extLst>
              <p:ext uri="{D42A27DB-BD31-4B8C-83A1-F6EECF244321}">
                <p14:modId xmlns:p14="http://schemas.microsoft.com/office/powerpoint/2010/main" val="3147666151"/>
              </p:ext>
            </p:extLst>
          </p:nvPr>
        </p:nvGraphicFramePr>
        <p:xfrm>
          <a:off x="1211199" y="7111564"/>
          <a:ext cx="21493961" cy="3684960"/>
        </p:xfrm>
        <a:graphic>
          <a:graphicData uri="http://schemas.openxmlformats.org/drawingml/2006/table">
            <a:tbl>
              <a:tblPr firstRow="1" bandRow="1">
                <a:tableStyleId>{5940675A-B579-460E-94D1-54222C63F5DA}</a:tableStyleId>
              </a:tblPr>
              <a:tblGrid>
                <a:gridCol w="2868431">
                  <a:extLst>
                    <a:ext uri="{9D8B030D-6E8A-4147-A177-3AD203B41FA5}">
                      <a16:colId xmlns:a16="http://schemas.microsoft.com/office/drawing/2014/main" val="1262245665"/>
                    </a:ext>
                  </a:extLst>
                </a:gridCol>
                <a:gridCol w="6208510">
                  <a:extLst>
                    <a:ext uri="{9D8B030D-6E8A-4147-A177-3AD203B41FA5}">
                      <a16:colId xmlns:a16="http://schemas.microsoft.com/office/drawing/2014/main" val="3440043240"/>
                    </a:ext>
                  </a:extLst>
                </a:gridCol>
                <a:gridCol w="6208510">
                  <a:extLst>
                    <a:ext uri="{9D8B030D-6E8A-4147-A177-3AD203B41FA5}">
                      <a16:colId xmlns:a16="http://schemas.microsoft.com/office/drawing/2014/main" val="1769817060"/>
                    </a:ext>
                  </a:extLst>
                </a:gridCol>
                <a:gridCol w="6208510">
                  <a:extLst>
                    <a:ext uri="{9D8B030D-6E8A-4147-A177-3AD203B41FA5}">
                      <a16:colId xmlns:a16="http://schemas.microsoft.com/office/drawing/2014/main" val="1805696530"/>
                    </a:ext>
                  </a:extLst>
                </a:gridCol>
              </a:tblGrid>
              <a:tr h="600393">
                <a:tc>
                  <a:txBody>
                    <a:bodyPr/>
                    <a:lstStyle/>
                    <a:p>
                      <a:endParaRPr lang="ru-RU" sz="4000" dirty="0">
                        <a:solidFill>
                          <a:schemeClr val="accent1">
                            <a:lumMod val="50000"/>
                          </a:schemeClr>
                        </a:solidFill>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4800" b="1" dirty="0">
                          <a:solidFill>
                            <a:schemeClr val="accent1">
                              <a:lumMod val="50000"/>
                            </a:schemeClr>
                          </a:solidFill>
                        </a:rPr>
                        <a:t>Collaborative filtering</a:t>
                      </a:r>
                      <a:endParaRPr lang="ru-RU" sz="4800" b="1" dirty="0">
                        <a:solidFill>
                          <a:schemeClr val="accent1">
                            <a:lumMod val="50000"/>
                          </a:schemeClr>
                        </a:solidFill>
                      </a:endParaRPr>
                    </a:p>
                  </a:txBody>
                  <a:tcPr anchor="ctr">
                    <a:lnL w="127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r>
                        <a:rPr lang="en-US" sz="4800" b="1" dirty="0">
                          <a:solidFill>
                            <a:schemeClr val="accent1">
                              <a:lumMod val="50000"/>
                            </a:schemeClr>
                          </a:solidFill>
                        </a:rPr>
                        <a:t>Content-based filtering</a:t>
                      </a:r>
                      <a:endParaRPr lang="ru-RU" sz="4800" b="1" dirty="0">
                        <a:solidFill>
                          <a:schemeClr val="accent1">
                            <a:lumMod val="50000"/>
                          </a:schemeClr>
                        </a:solidFill>
                      </a:endParaRPr>
                    </a:p>
                  </a:txBody>
                  <a:tcPr anchor="ctr">
                    <a:solidFill>
                      <a:schemeClr val="accent1">
                        <a:lumMod val="20000"/>
                        <a:lumOff val="80000"/>
                      </a:schemeClr>
                    </a:solidFill>
                  </a:tcPr>
                </a:tc>
                <a:tc>
                  <a:txBody>
                    <a:bodyPr/>
                    <a:lstStyle/>
                    <a:p>
                      <a:r>
                        <a:rPr lang="en-US" sz="4800" b="1" dirty="0">
                          <a:solidFill>
                            <a:schemeClr val="accent1">
                              <a:lumMod val="50000"/>
                            </a:schemeClr>
                          </a:solidFill>
                        </a:rPr>
                        <a:t>Hybrid</a:t>
                      </a:r>
                      <a:endParaRPr lang="ru-RU" sz="4800" b="1" dirty="0">
                        <a:solidFill>
                          <a:schemeClr val="accent1">
                            <a:lumMod val="50000"/>
                          </a:schemeClr>
                        </a:solidFill>
                      </a:endParaRPr>
                    </a:p>
                  </a:txBody>
                  <a:tcPr anchor="ctr">
                    <a:solidFill>
                      <a:schemeClr val="accent1">
                        <a:lumMod val="20000"/>
                        <a:lumOff val="80000"/>
                      </a:schemeClr>
                    </a:solidFill>
                  </a:tcPr>
                </a:tc>
                <a:extLst>
                  <a:ext uri="{0D108BD9-81ED-4DB2-BD59-A6C34878D82A}">
                    <a16:rowId xmlns:a16="http://schemas.microsoft.com/office/drawing/2014/main" val="4269461424"/>
                  </a:ext>
                </a:extLst>
              </a:tr>
              <a:tr h="954000">
                <a:tc>
                  <a:txBody>
                    <a:bodyPr/>
                    <a:lstStyle/>
                    <a:p>
                      <a:r>
                        <a:rPr lang="en-US" sz="4000" dirty="0">
                          <a:solidFill>
                            <a:schemeClr val="accent1">
                              <a:lumMod val="50000"/>
                            </a:schemeClr>
                          </a:solidFill>
                        </a:rPr>
                        <a:t>Description</a:t>
                      </a:r>
                      <a:endParaRPr lang="ru-RU" sz="4000" dirty="0">
                        <a:solidFill>
                          <a:schemeClr val="accent1">
                            <a:lumMod val="50000"/>
                          </a:schemeClr>
                        </a:solidFill>
                      </a:endParaRPr>
                    </a:p>
                  </a:txBody>
                  <a:tcPr anchor="ctr">
                    <a:lnT w="12700" cap="flat" cmpd="sng" algn="ctr">
                      <a:solidFill>
                        <a:schemeClr val="tx1"/>
                      </a:solidFill>
                      <a:prstDash val="solid"/>
                      <a:round/>
                      <a:headEnd type="none" w="med" len="med"/>
                      <a:tailEnd type="none" w="med" len="med"/>
                    </a:lnT>
                  </a:tcPr>
                </a:tc>
                <a:tc>
                  <a:txBody>
                    <a:bodyPr/>
                    <a:lstStyle/>
                    <a:p>
                      <a:r>
                        <a:rPr lang="en-US" sz="4000" dirty="0">
                          <a:solidFill>
                            <a:schemeClr val="accent1">
                              <a:lumMod val="50000"/>
                            </a:schemeClr>
                          </a:solidFill>
                        </a:rPr>
                        <a:t>User similarity</a:t>
                      </a:r>
                      <a:endParaRPr lang="ru-RU" sz="4000" dirty="0">
                        <a:solidFill>
                          <a:schemeClr val="accent1">
                            <a:lumMod val="50000"/>
                          </a:schemeClr>
                        </a:solidFill>
                      </a:endParaRPr>
                    </a:p>
                  </a:txBody>
                  <a:tcPr anchor="ct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lang="en-US" sz="4000" dirty="0">
                          <a:solidFill>
                            <a:schemeClr val="accent1">
                              <a:lumMod val="50000"/>
                            </a:schemeClr>
                          </a:solidFill>
                        </a:rPr>
                        <a:t>Item similarity</a:t>
                      </a:r>
                      <a:endParaRPr lang="ru-RU" sz="4000" dirty="0">
                        <a:solidFill>
                          <a:schemeClr val="accent1">
                            <a:lumMod val="50000"/>
                          </a:schemeClr>
                        </a:solidFill>
                      </a:endParaRPr>
                    </a:p>
                  </a:txBody>
                  <a:tcPr anchor="ct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lang="en-US" sz="4000" dirty="0">
                          <a:solidFill>
                            <a:schemeClr val="accent1">
                              <a:lumMod val="50000"/>
                            </a:schemeClr>
                          </a:solidFill>
                        </a:rPr>
                        <a:t>Combination of the other two</a:t>
                      </a:r>
                      <a:endParaRPr lang="ru-RU" sz="4000" dirty="0">
                        <a:solidFill>
                          <a:schemeClr val="accent1">
                            <a:lumMod val="50000"/>
                          </a:schemeClr>
                        </a:solidFill>
                      </a:endParaRPr>
                    </a:p>
                  </a:txBody>
                  <a:tcPr anchor="ctr"/>
                </a:tc>
                <a:extLst>
                  <a:ext uri="{0D108BD9-81ED-4DB2-BD59-A6C34878D82A}">
                    <a16:rowId xmlns:a16="http://schemas.microsoft.com/office/drawing/2014/main" val="2404557010"/>
                  </a:ext>
                </a:extLst>
              </a:tr>
              <a:tr h="954000">
                <a:tc>
                  <a:txBody>
                    <a:bodyPr/>
                    <a:lstStyle/>
                    <a:p>
                      <a:r>
                        <a:rPr lang="en-US" sz="4000" dirty="0">
                          <a:solidFill>
                            <a:schemeClr val="accent1">
                              <a:lumMod val="50000"/>
                            </a:schemeClr>
                          </a:solidFill>
                        </a:rPr>
                        <a:t>High accuracy</a:t>
                      </a:r>
                      <a:endParaRPr lang="ru-RU" sz="4000" dirty="0">
                        <a:solidFill>
                          <a:schemeClr val="accent1">
                            <a:lumMod val="50000"/>
                          </a:schemeClr>
                        </a:solidFill>
                      </a:endParaRPr>
                    </a:p>
                  </a:txBody>
                  <a:tcPr anchor="ctr"/>
                </a:tc>
                <a:tc>
                  <a:txBody>
                    <a:bodyPr/>
                    <a:lstStyle/>
                    <a:p>
                      <a:endParaRPr lang="ru-RU" sz="4000" dirty="0">
                        <a:solidFill>
                          <a:schemeClr val="accent1">
                            <a:lumMod val="50000"/>
                          </a:schemeClr>
                        </a:solidFill>
                      </a:endParaRPr>
                    </a:p>
                  </a:txBody>
                  <a:tcPr/>
                </a:tc>
                <a:tc>
                  <a:txBody>
                    <a:bodyPr/>
                    <a:lstStyle/>
                    <a:p>
                      <a:endParaRPr lang="ru-RU" sz="4000" dirty="0">
                        <a:solidFill>
                          <a:schemeClr val="accent1">
                            <a:lumMod val="50000"/>
                          </a:schemeClr>
                        </a:solidFill>
                      </a:endParaRPr>
                    </a:p>
                  </a:txBody>
                  <a:tcPr/>
                </a:tc>
                <a:tc>
                  <a:txBody>
                    <a:bodyPr/>
                    <a:lstStyle/>
                    <a:p>
                      <a:endParaRPr lang="ru-RU" sz="4000" dirty="0">
                        <a:solidFill>
                          <a:schemeClr val="accent1">
                            <a:lumMod val="50000"/>
                          </a:schemeClr>
                        </a:solidFill>
                      </a:endParaRPr>
                    </a:p>
                  </a:txBody>
                  <a:tcPr/>
                </a:tc>
                <a:extLst>
                  <a:ext uri="{0D108BD9-81ED-4DB2-BD59-A6C34878D82A}">
                    <a16:rowId xmlns:a16="http://schemas.microsoft.com/office/drawing/2014/main" val="684288361"/>
                  </a:ext>
                </a:extLst>
              </a:tr>
              <a:tr h="954000">
                <a:tc>
                  <a:txBody>
                    <a:bodyPr/>
                    <a:lstStyle/>
                    <a:p>
                      <a:r>
                        <a:rPr lang="en-US" sz="4000" dirty="0">
                          <a:solidFill>
                            <a:schemeClr val="accent1">
                              <a:lumMod val="50000"/>
                            </a:schemeClr>
                          </a:solidFill>
                        </a:rPr>
                        <a:t>Cold start</a:t>
                      </a:r>
                      <a:endParaRPr lang="ru-RU" sz="4000" dirty="0">
                        <a:solidFill>
                          <a:schemeClr val="accent1">
                            <a:lumMod val="50000"/>
                          </a:schemeClr>
                        </a:solidFill>
                      </a:endParaRPr>
                    </a:p>
                  </a:txBody>
                  <a:tcPr anchor="ctr"/>
                </a:tc>
                <a:tc>
                  <a:txBody>
                    <a:bodyPr/>
                    <a:lstStyle/>
                    <a:p>
                      <a:endParaRPr lang="ru-RU" sz="4000" dirty="0">
                        <a:solidFill>
                          <a:schemeClr val="accent1">
                            <a:lumMod val="50000"/>
                          </a:schemeClr>
                        </a:solidFill>
                      </a:endParaRPr>
                    </a:p>
                  </a:txBody>
                  <a:tcPr/>
                </a:tc>
                <a:tc>
                  <a:txBody>
                    <a:bodyPr/>
                    <a:lstStyle/>
                    <a:p>
                      <a:endParaRPr lang="ru-RU" sz="4000" dirty="0">
                        <a:solidFill>
                          <a:schemeClr val="accent1">
                            <a:lumMod val="50000"/>
                          </a:schemeClr>
                        </a:solidFill>
                      </a:endParaRPr>
                    </a:p>
                  </a:txBody>
                  <a:tcPr/>
                </a:tc>
                <a:tc>
                  <a:txBody>
                    <a:bodyPr/>
                    <a:lstStyle/>
                    <a:p>
                      <a:endParaRPr lang="ru-RU" sz="4000" dirty="0">
                        <a:solidFill>
                          <a:schemeClr val="accent1">
                            <a:lumMod val="50000"/>
                          </a:schemeClr>
                        </a:solidFill>
                      </a:endParaRPr>
                    </a:p>
                  </a:txBody>
                  <a:tcPr/>
                </a:tc>
                <a:extLst>
                  <a:ext uri="{0D108BD9-81ED-4DB2-BD59-A6C34878D82A}">
                    <a16:rowId xmlns:a16="http://schemas.microsoft.com/office/drawing/2014/main" val="1239682090"/>
                  </a:ext>
                </a:extLst>
              </a:tr>
            </a:tbl>
          </a:graphicData>
        </a:graphic>
      </p:graphicFrame>
      <p:sp>
        <p:nvSpPr>
          <p:cNvPr id="30"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a:extLst>
              <a:ext uri="{FF2B5EF4-FFF2-40B4-BE49-F238E27FC236}">
                <a16:creationId xmlns:a16="http://schemas.microsoft.com/office/drawing/2014/main" id="{58BBE01F-63A0-4A32-9FC2-B341509BE2FB}"/>
              </a:ext>
            </a:extLst>
          </p:cNvPr>
          <p:cNvSpPr txBox="1"/>
          <p:nvPr/>
        </p:nvSpPr>
        <p:spPr>
          <a:xfrm>
            <a:off x="5697587" y="5372030"/>
            <a:ext cx="12988826" cy="1241303"/>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lstStyle/>
          <a:p>
            <a:pPr lvl="1" indent="0">
              <a:lnSpc>
                <a:spcPct val="150000"/>
              </a:lnSpc>
              <a:spcBef>
                <a:spcPts val="2000"/>
              </a:spcBef>
              <a:buSzPct val="100000"/>
              <a:defRPr sz="2100">
                <a:solidFill>
                  <a:srgbClr val="253957"/>
                </a:solidFill>
                <a:latin typeface="+mn-lt"/>
                <a:ea typeface="+mn-ea"/>
                <a:cs typeface="+mn-cs"/>
                <a:sym typeface="Arial Narrow"/>
              </a:defRPr>
            </a:pPr>
            <a:r>
              <a:rPr lang="en-US" sz="5400" b="1" dirty="0">
                <a:latin typeface="Arial Narrow" charset="0"/>
                <a:ea typeface="Arial Narrow" charset="0"/>
                <a:cs typeface="Arial Narrow" charset="0"/>
              </a:rPr>
              <a:t>Types of recommender system approaches</a:t>
            </a:r>
          </a:p>
        </p:txBody>
      </p:sp>
      <p:pic>
        <p:nvPicPr>
          <p:cNvPr id="6" name="Рисунок 5" descr="Галочка">
            <a:extLst>
              <a:ext uri="{FF2B5EF4-FFF2-40B4-BE49-F238E27FC236}">
                <a16:creationId xmlns:a16="http://schemas.microsoft.com/office/drawing/2014/main" id="{ECC02C5E-EF68-4C2F-8AAC-0F72C8ADF17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735597" y="8766821"/>
            <a:ext cx="1172309" cy="1172309"/>
          </a:xfrm>
          <a:prstGeom prst="rect">
            <a:avLst/>
          </a:prstGeom>
        </p:spPr>
      </p:pic>
      <p:pic>
        <p:nvPicPr>
          <p:cNvPr id="41" name="Рисунок 40" descr="Галочка">
            <a:extLst>
              <a:ext uri="{FF2B5EF4-FFF2-40B4-BE49-F238E27FC236}">
                <a16:creationId xmlns:a16="http://schemas.microsoft.com/office/drawing/2014/main" id="{F74D6E6C-50CA-43CD-A586-4BC927F7897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989858" y="9783387"/>
            <a:ext cx="1172309" cy="1172309"/>
          </a:xfrm>
          <a:prstGeom prst="rect">
            <a:avLst/>
          </a:prstGeom>
        </p:spPr>
      </p:pic>
      <p:pic>
        <p:nvPicPr>
          <p:cNvPr id="42" name="Рисунок 41" descr="Галочка">
            <a:extLst>
              <a:ext uri="{FF2B5EF4-FFF2-40B4-BE49-F238E27FC236}">
                <a16:creationId xmlns:a16="http://schemas.microsoft.com/office/drawing/2014/main" id="{6AE0157A-D7B9-46B0-8593-E628D74D60F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9244121" y="8766820"/>
            <a:ext cx="1172309" cy="1172309"/>
          </a:xfrm>
          <a:prstGeom prst="rect">
            <a:avLst/>
          </a:prstGeom>
        </p:spPr>
      </p:pic>
      <p:pic>
        <p:nvPicPr>
          <p:cNvPr id="43" name="Рисунок 42" descr="Галочка">
            <a:extLst>
              <a:ext uri="{FF2B5EF4-FFF2-40B4-BE49-F238E27FC236}">
                <a16:creationId xmlns:a16="http://schemas.microsoft.com/office/drawing/2014/main" id="{C4114C5C-41A3-4E99-BC1A-BB6AAA58679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9244121" y="9763281"/>
            <a:ext cx="1172309" cy="1172309"/>
          </a:xfrm>
          <a:prstGeom prst="rect">
            <a:avLst/>
          </a:prstGeom>
        </p:spPr>
      </p:pic>
      <p:pic>
        <p:nvPicPr>
          <p:cNvPr id="37" name="Рисунок 36" descr="Закрыть">
            <a:extLst>
              <a:ext uri="{FF2B5EF4-FFF2-40B4-BE49-F238E27FC236}">
                <a16:creationId xmlns:a16="http://schemas.microsoft.com/office/drawing/2014/main" id="{AF51EDF8-2658-435B-A93F-403B087E85C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659394" y="9763282"/>
            <a:ext cx="1172308" cy="1172308"/>
          </a:xfrm>
          <a:prstGeom prst="rect">
            <a:avLst/>
          </a:prstGeom>
        </p:spPr>
      </p:pic>
      <p:pic>
        <p:nvPicPr>
          <p:cNvPr id="47" name="Рисунок 46" descr="Закрыть">
            <a:extLst>
              <a:ext uri="{FF2B5EF4-FFF2-40B4-BE49-F238E27FC236}">
                <a16:creationId xmlns:a16="http://schemas.microsoft.com/office/drawing/2014/main" id="{44B96A87-C2E6-48E2-BBF8-86130DCDF02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2913654" y="8766820"/>
            <a:ext cx="1172308" cy="1172308"/>
          </a:xfrm>
          <a:prstGeom prst="rect">
            <a:avLst/>
          </a:prstGeom>
        </p:spPr>
      </p:pic>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Очень крутой заголовок…"/>
          <p:cNvSpPr txBox="1"/>
          <p:nvPr/>
        </p:nvSpPr>
        <p:spPr>
          <a:xfrm>
            <a:off x="1115664" y="2972786"/>
            <a:ext cx="21506374" cy="231322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lgn="l">
              <a:defRPr sz="5000" b="1" cap="all">
                <a:solidFill>
                  <a:srgbClr val="253957"/>
                </a:solidFill>
                <a:latin typeface="+mn-lt"/>
                <a:ea typeface="+mn-ea"/>
                <a:cs typeface="+mn-cs"/>
                <a:sym typeface="Arial Narrow"/>
              </a:defRPr>
            </a:pPr>
            <a:r>
              <a:rPr lang="en-US" sz="7000" b="1" dirty="0">
                <a:latin typeface="Arial Narrow" charset="0"/>
                <a:ea typeface="Arial Narrow" charset="0"/>
                <a:cs typeface="Arial Narrow" charset="0"/>
              </a:rPr>
              <a:t>Research gap</a:t>
            </a:r>
          </a:p>
        </p:txBody>
      </p:sp>
      <p:sp>
        <p:nvSpPr>
          <p:cNvPr id="75" name="Линия"/>
          <p:cNvSpPr/>
          <p:nvPr/>
        </p:nvSpPr>
        <p:spPr>
          <a:xfrm>
            <a:off x="1201065" y="2214562"/>
            <a:ext cx="21506374" cy="1"/>
          </a:xfrm>
          <a:prstGeom prst="line">
            <a:avLst/>
          </a:prstGeom>
          <a:ln w="12700">
            <a:solidFill>
              <a:srgbClr val="253957"/>
            </a:solidFill>
            <a:miter lim="400000"/>
          </a:ln>
        </p:spPr>
        <p:txBody>
          <a:bodyPr lIns="71437" tIns="71437" rIns="71437" bIns="71437" anchor="ctr"/>
          <a:lstStyle/>
          <a:p>
            <a:pPr>
              <a:defRPr sz="3200"/>
            </a:pPr>
            <a:endParaRPr/>
          </a:p>
        </p:txBody>
      </p:sp>
      <p:sp>
        <p:nvSpPr>
          <p:cNvPr id="8" name="Название подразделения, лаборатории, факультета и т.д."/>
          <p:cNvSpPr txBox="1"/>
          <p:nvPr/>
        </p:nvSpPr>
        <p:spPr>
          <a:xfrm>
            <a:off x="11338744" y="942364"/>
            <a:ext cx="11366416" cy="513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spAutoFit/>
          </a:bodyPr>
          <a:lstStyle>
            <a:lvl1pPr algn="r">
              <a:defRPr sz="2400">
                <a:solidFill>
                  <a:srgbClr val="253957"/>
                </a:solidFill>
                <a:latin typeface="+mn-lt"/>
                <a:ea typeface="+mn-ea"/>
                <a:cs typeface="+mn-cs"/>
                <a:sym typeface="Arial Narrow"/>
              </a:defRPr>
            </a:lvl1pPr>
          </a:lstStyle>
          <a:p>
            <a:r>
              <a:rPr lang="en-US" dirty="0"/>
              <a:t>International Business and Management</a:t>
            </a:r>
          </a:p>
        </p:txBody>
      </p:sp>
      <p:pic>
        <p:nvPicPr>
          <p:cNvPr id="9" name="Изображение" descr="Изображение"/>
          <p:cNvPicPr>
            <a:picLocks noChangeAspect="1"/>
          </p:cNvPicPr>
          <p:nvPr/>
        </p:nvPicPr>
        <p:blipFill>
          <a:blip r:embed="rId2"/>
          <a:stretch>
            <a:fillRect/>
          </a:stretch>
        </p:blipFill>
        <p:spPr>
          <a:xfrm>
            <a:off x="1211199" y="620465"/>
            <a:ext cx="1214985" cy="1214985"/>
          </a:xfrm>
          <a:prstGeom prst="rect">
            <a:avLst/>
          </a:prstGeom>
          <a:ln w="12700">
            <a:miter lim="400000"/>
          </a:ln>
        </p:spPr>
      </p:pic>
      <p:sp>
        <p:nvSpPr>
          <p:cNvPr id="12" name="Прямоугольник 11">
            <a:extLst>
              <a:ext uri="{FF2B5EF4-FFF2-40B4-BE49-F238E27FC236}">
                <a16:creationId xmlns:a16="http://schemas.microsoft.com/office/drawing/2014/main" id="{7544B139-B080-472C-A84E-419B851C622C}"/>
              </a:ext>
            </a:extLst>
          </p:cNvPr>
          <p:cNvSpPr/>
          <p:nvPr/>
        </p:nvSpPr>
        <p:spPr>
          <a:xfrm>
            <a:off x="14296292" y="12773634"/>
            <a:ext cx="8408868" cy="523220"/>
          </a:xfrm>
          <a:prstGeom prst="rect">
            <a:avLst/>
          </a:prstGeom>
        </p:spPr>
        <p:txBody>
          <a:bodyPr wrap="square">
            <a:spAutoFit/>
          </a:bodyPr>
          <a:lstStyle/>
          <a:p>
            <a:pPr algn="r"/>
            <a:r>
              <a:rPr lang="en-US" sz="2800" dirty="0">
                <a:solidFill>
                  <a:schemeClr val="accent1">
                    <a:lumMod val="50000"/>
                  </a:schemeClr>
                </a:solidFill>
                <a:latin typeface="Arial Narrow" charset="0"/>
                <a:ea typeface="Arial Narrow" charset="0"/>
                <a:cs typeface="Arial Narrow" charset="0"/>
              </a:rPr>
              <a:t>(</a:t>
            </a:r>
            <a:r>
              <a:rPr lang="en-US" sz="2800" dirty="0" err="1">
                <a:solidFill>
                  <a:schemeClr val="accent1">
                    <a:lumMod val="50000"/>
                  </a:schemeClr>
                </a:solidFill>
                <a:latin typeface="Arial Narrow" charset="0"/>
                <a:ea typeface="Arial Narrow" charset="0"/>
                <a:cs typeface="Arial Narrow" charset="0"/>
              </a:rPr>
              <a:t>Alyari</a:t>
            </a:r>
            <a:r>
              <a:rPr lang="en-US" sz="2800" dirty="0">
                <a:solidFill>
                  <a:schemeClr val="accent1">
                    <a:lumMod val="50000"/>
                  </a:schemeClr>
                </a:solidFill>
                <a:latin typeface="Arial Narrow" charset="0"/>
                <a:ea typeface="Arial Narrow" charset="0"/>
                <a:cs typeface="Arial Narrow" charset="0"/>
              </a:rPr>
              <a:t> &amp; </a:t>
            </a:r>
            <a:r>
              <a:rPr lang="en-US" sz="2800" dirty="0" err="1">
                <a:solidFill>
                  <a:schemeClr val="accent1">
                    <a:lumMod val="50000"/>
                  </a:schemeClr>
                </a:solidFill>
                <a:latin typeface="Arial Narrow" charset="0"/>
                <a:ea typeface="Arial Narrow" charset="0"/>
                <a:cs typeface="Arial Narrow" charset="0"/>
              </a:rPr>
              <a:t>Navimipour</a:t>
            </a:r>
            <a:r>
              <a:rPr lang="en-US" sz="2800" dirty="0">
                <a:solidFill>
                  <a:schemeClr val="accent1">
                    <a:lumMod val="50000"/>
                  </a:schemeClr>
                </a:solidFill>
                <a:latin typeface="Arial Narrow" charset="0"/>
                <a:ea typeface="Arial Narrow" charset="0"/>
                <a:cs typeface="Arial Narrow" charset="0"/>
              </a:rPr>
              <a:t>, 2018) </a:t>
            </a:r>
          </a:p>
        </p:txBody>
      </p:sp>
      <p:sp>
        <p:nvSpPr>
          <p:cNvPr id="16"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a:extLst>
              <a:ext uri="{FF2B5EF4-FFF2-40B4-BE49-F238E27FC236}">
                <a16:creationId xmlns:a16="http://schemas.microsoft.com/office/drawing/2014/main" id="{65D1625E-EF55-4B95-AD4C-C488A90442C2}"/>
              </a:ext>
            </a:extLst>
          </p:cNvPr>
          <p:cNvSpPr txBox="1"/>
          <p:nvPr/>
        </p:nvSpPr>
        <p:spPr>
          <a:xfrm>
            <a:off x="1211199" y="5286013"/>
            <a:ext cx="21506374" cy="7080295"/>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lstStyle/>
          <a:p>
            <a:pPr lvl="1" indent="0">
              <a:lnSpc>
                <a:spcPct val="150000"/>
              </a:lnSpc>
              <a:spcBef>
                <a:spcPts val="2000"/>
              </a:spcBef>
              <a:buSzPct val="100000"/>
              <a:defRPr sz="2100">
                <a:solidFill>
                  <a:srgbClr val="253957"/>
                </a:solidFill>
                <a:latin typeface="+mn-lt"/>
                <a:ea typeface="+mn-ea"/>
                <a:cs typeface="+mn-cs"/>
                <a:sym typeface="Arial Narrow"/>
              </a:defRPr>
            </a:pPr>
            <a:r>
              <a:rPr lang="en-US" sz="4800" b="1" dirty="0">
                <a:latin typeface="Arial Narrow" charset="0"/>
                <a:ea typeface="Arial Narrow" charset="0"/>
                <a:cs typeface="Arial Narrow" charset="0"/>
              </a:rPr>
              <a:t>The 5 most common directions for future recommender system research:</a:t>
            </a:r>
          </a:p>
          <a:p>
            <a:pPr marL="514350" lvl="1" indent="-514350" algn="l">
              <a:lnSpc>
                <a:spcPct val="150000"/>
              </a:lnSpc>
              <a:spcBef>
                <a:spcPts val="2000"/>
              </a:spcBef>
              <a:buSzPct val="100000"/>
              <a:buFont typeface="+mj-lt"/>
              <a:buAutoNum type="arabicPeriod"/>
              <a:defRPr sz="2100">
                <a:solidFill>
                  <a:srgbClr val="253957"/>
                </a:solidFill>
                <a:latin typeface="+mn-lt"/>
                <a:ea typeface="+mn-ea"/>
                <a:cs typeface="+mn-cs"/>
                <a:sym typeface="Arial Narrow"/>
              </a:defRPr>
            </a:pPr>
            <a:r>
              <a:rPr lang="en-US" sz="4000" dirty="0">
                <a:latin typeface="Arial Narrow" charset="0"/>
                <a:ea typeface="Arial Narrow" charset="0"/>
                <a:cs typeface="Arial Narrow" charset="0"/>
              </a:rPr>
              <a:t>Consider less explored application domains;</a:t>
            </a:r>
          </a:p>
          <a:p>
            <a:pPr marL="514350" lvl="1" indent="-514350" algn="l">
              <a:lnSpc>
                <a:spcPct val="150000"/>
              </a:lnSpc>
              <a:spcBef>
                <a:spcPts val="2000"/>
              </a:spcBef>
              <a:buSzPct val="100000"/>
              <a:buFont typeface="+mj-lt"/>
              <a:buAutoNum type="arabicPeriod"/>
              <a:defRPr sz="2100">
                <a:solidFill>
                  <a:srgbClr val="253957"/>
                </a:solidFill>
                <a:latin typeface="+mn-lt"/>
                <a:ea typeface="+mn-ea"/>
                <a:cs typeface="+mn-cs"/>
                <a:sym typeface="Arial Narrow"/>
              </a:defRPr>
            </a:pPr>
            <a:r>
              <a:rPr lang="en-US" sz="4000" dirty="0">
                <a:latin typeface="Arial Narrow" charset="0"/>
                <a:ea typeface="Arial Narrow" charset="0"/>
                <a:cs typeface="Arial Narrow" charset="0"/>
              </a:rPr>
              <a:t>Develop a hybrid filtering recommender system;</a:t>
            </a:r>
          </a:p>
          <a:p>
            <a:pPr marL="514350" lvl="1" indent="-514350" algn="l">
              <a:lnSpc>
                <a:spcPct val="150000"/>
              </a:lnSpc>
              <a:spcBef>
                <a:spcPts val="2000"/>
              </a:spcBef>
              <a:buSzPct val="100000"/>
              <a:buFont typeface="+mj-lt"/>
              <a:buAutoNum type="arabicPeriod"/>
              <a:defRPr sz="2100">
                <a:solidFill>
                  <a:srgbClr val="253957"/>
                </a:solidFill>
                <a:latin typeface="+mn-lt"/>
                <a:ea typeface="+mn-ea"/>
                <a:cs typeface="+mn-cs"/>
                <a:sym typeface="Arial Narrow"/>
              </a:defRPr>
            </a:pPr>
            <a:r>
              <a:rPr lang="ru-RU" sz="4000" dirty="0">
                <a:latin typeface="Arial Narrow" charset="0"/>
                <a:ea typeface="Arial Narrow" charset="0"/>
                <a:cs typeface="Arial Narrow" charset="0"/>
              </a:rPr>
              <a:t>??</a:t>
            </a:r>
          </a:p>
          <a:p>
            <a:pPr marL="514350" lvl="1" indent="-514350" algn="l">
              <a:lnSpc>
                <a:spcPct val="150000"/>
              </a:lnSpc>
              <a:spcBef>
                <a:spcPts val="2000"/>
              </a:spcBef>
              <a:buSzPct val="100000"/>
              <a:buFont typeface="+mj-lt"/>
              <a:buAutoNum type="arabicPeriod"/>
              <a:defRPr sz="2100">
                <a:solidFill>
                  <a:srgbClr val="253957"/>
                </a:solidFill>
                <a:latin typeface="+mn-lt"/>
                <a:ea typeface="+mn-ea"/>
                <a:cs typeface="+mn-cs"/>
                <a:sym typeface="Arial Narrow"/>
              </a:defRPr>
            </a:pPr>
            <a:r>
              <a:rPr lang="ru-RU" sz="4000" dirty="0">
                <a:latin typeface="Arial Narrow" charset="0"/>
                <a:ea typeface="Arial Narrow" charset="0"/>
                <a:cs typeface="Arial Narrow" charset="0"/>
              </a:rPr>
              <a:t>??</a:t>
            </a:r>
          </a:p>
          <a:p>
            <a:pPr marL="514350" lvl="1" indent="-514350" algn="l">
              <a:lnSpc>
                <a:spcPct val="150000"/>
              </a:lnSpc>
              <a:spcBef>
                <a:spcPts val="2000"/>
              </a:spcBef>
              <a:buSzPct val="100000"/>
              <a:buFont typeface="+mj-lt"/>
              <a:buAutoNum type="arabicPeriod"/>
              <a:defRPr sz="2100">
                <a:solidFill>
                  <a:srgbClr val="253957"/>
                </a:solidFill>
                <a:latin typeface="+mn-lt"/>
                <a:ea typeface="+mn-ea"/>
                <a:cs typeface="+mn-cs"/>
                <a:sym typeface="Arial Narrow"/>
              </a:defRPr>
            </a:pPr>
            <a:r>
              <a:rPr lang="ru-RU" sz="4000" dirty="0">
                <a:latin typeface="Arial Narrow" charset="0"/>
                <a:ea typeface="Arial Narrow" charset="0"/>
                <a:cs typeface="Arial Narrow" charset="0"/>
              </a:rPr>
              <a:t>??</a:t>
            </a:r>
            <a:endParaRPr lang="en-US" sz="4000" dirty="0">
              <a:latin typeface="Arial Narrow" charset="0"/>
              <a:ea typeface="Arial Narrow" charset="0"/>
              <a:cs typeface="Arial Narrow" charset="0"/>
            </a:endParaRPr>
          </a:p>
        </p:txBody>
      </p:sp>
    </p:spTree>
    <p:extLst>
      <p:ext uri="{BB962C8B-B14F-4D97-AF65-F5344CB8AC3E}">
        <p14:creationId xmlns:p14="http://schemas.microsoft.com/office/powerpoint/2010/main" val="1302471932"/>
      </p:ext>
    </p:extLst>
  </p:cSld>
  <p:clrMapOvr>
    <a:masterClrMapping/>
  </p:clrMapOvr>
  <p:transition spd="med"/>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Arial Narrow"/>
        <a:ea typeface="Arial Narrow"/>
        <a:cs typeface="Arial Narrow"/>
      </a:minorFont>
    </a:fontScheme>
    <a:fmtScheme name="White">
      <a:fillStyleLst>
        <a:solidFill>
          <a:srgbClr val="FFFFFF"/>
        </a:solidFill>
        <a:solidFill>
          <a:srgbClr val="FFFFFF"/>
        </a:solidFill>
        <a:solidFill>
          <a:srgbClr val="FFFFFF"/>
        </a:solidFill>
      </a:fillStyleLst>
      <a:lnStyleLst>
        <a:ln>
          <a:solidFill>
            <a:srgbClr val="000000"/>
          </a:solidFill>
        </a:ln>
        <a:ln>
          <a:solidFill>
            <a:srgbClr val="000000"/>
          </a:solidFill>
        </a:ln>
        <a:ln>
          <a:solidFill>
            <a:srgbClr val="000000"/>
          </a:solidFill>
        </a:ln>
      </a:lnStyleLst>
      <a:effectStyleLst>
        <a:effectStyle>
          <a:effectLst>
            <a:outerShdw blurRad="50800" dist="25400" dir="5400000" rotWithShape="0">
              <a:srgbClr val="000000">
                <a:alpha val="50000"/>
              </a:srgbClr>
            </a:outerShdw>
          </a:effectLst>
        </a:effectStyle>
        <a:effectStyle>
          <a:effectLst>
            <a:outerShdw blurRad="63500" dist="12700" rotWithShape="0">
              <a:srgbClr val="000000">
                <a:alpha val="50000"/>
              </a:srgbClr>
            </a:outerShdw>
          </a:effectLst>
        </a:effectStyle>
        <a:effectStyle>
          <a:effectLst>
            <a:outerShdw blurRad="50800" dist="25400" dir="5400000" rotWithShape="0">
              <a:srgbClr val="000000">
                <a:alpha val="50000"/>
              </a:srgbClr>
            </a:outerShdw>
          </a:effectLst>
        </a:effectStyle>
      </a:effectStyleLst>
      <a:bgFillStyleLst>
        <a:solidFill>
          <a:srgbClr val="FFFFFF"/>
        </a:solidFill>
        <a:solidFill>
          <a:srgbClr val="FFFFFF"/>
        </a:solidFill>
        <a:solidFill>
          <a:srgbClr val="FFFFFF"/>
        </a:soli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50800" dist="25400" dir="5400000" rotWithShape="0">
            <a:srgbClr val="000000">
              <a:alpha val="50000"/>
            </a:srgbClr>
          </a:outerShdw>
        </a:effectLst>
        <a:sp3d/>
      </a:spPr>
      <a:bodyPr rot="0" spcFirstLastPara="1" vertOverflow="overflow" horzOverflow="overflow" vert="horz" wrap="square" lIns="71437" tIns="71437" rIns="71437" bIns="71437"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j-lt"/>
            <a:ea typeface="+mj-ea"/>
            <a:cs typeface="+mj-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j-lt"/>
            <a:ea typeface="+mj-ea"/>
            <a:cs typeface="+mj-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Arial Narrow"/>
        <a:ea typeface="Arial Narrow"/>
        <a:cs typeface="Arial Narrow"/>
      </a:minorFont>
    </a:fontScheme>
    <a:fmtScheme name="White">
      <a:fillStyleLst>
        <a:solidFill>
          <a:srgbClr val="FFFFFF"/>
        </a:solidFill>
        <a:solidFill>
          <a:srgbClr val="FFFFFF"/>
        </a:solidFill>
        <a:solidFill>
          <a:srgbClr val="FFFFFF"/>
        </a:solidFill>
      </a:fillStyleLst>
      <a:lnStyleLst>
        <a:ln>
          <a:solidFill>
            <a:srgbClr val="000000"/>
          </a:solidFill>
        </a:ln>
        <a:ln>
          <a:solidFill>
            <a:srgbClr val="000000"/>
          </a:solidFill>
        </a:ln>
        <a:ln>
          <a:solidFill>
            <a:srgbClr val="000000"/>
          </a:solidFill>
        </a:ln>
      </a:lnStyleLst>
      <a:effectStyleLst>
        <a:effectStyle>
          <a:effectLst>
            <a:outerShdw blurRad="50800" dist="25400" dir="5400000" rotWithShape="0">
              <a:srgbClr val="000000">
                <a:alpha val="50000"/>
              </a:srgbClr>
            </a:outerShdw>
          </a:effectLst>
        </a:effectStyle>
        <a:effectStyle>
          <a:effectLst>
            <a:outerShdw blurRad="63500" dist="12700" rotWithShape="0">
              <a:srgbClr val="000000">
                <a:alpha val="50000"/>
              </a:srgbClr>
            </a:outerShdw>
          </a:effectLst>
        </a:effectStyle>
        <a:effectStyle>
          <a:effectLst>
            <a:outerShdw blurRad="50800" dist="25400" dir="5400000" rotWithShape="0">
              <a:srgbClr val="000000">
                <a:alpha val="50000"/>
              </a:srgbClr>
            </a:outerShdw>
          </a:effectLst>
        </a:effectStyle>
      </a:effectStyleLst>
      <a:bgFillStyleLst>
        <a:solidFill>
          <a:srgbClr val="FFFFFF"/>
        </a:solidFill>
        <a:solidFill>
          <a:srgbClr val="FFFFFF"/>
        </a:solidFill>
        <a:solidFill>
          <a:srgbClr val="FFFFFF"/>
        </a:soli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50800" dist="25400" dir="5400000" rotWithShape="0">
            <a:srgbClr val="000000">
              <a:alpha val="50000"/>
            </a:srgbClr>
          </a:outerShdw>
        </a:effectLst>
        <a:sp3d/>
      </a:spPr>
      <a:bodyPr rot="0" spcFirstLastPara="1" vertOverflow="overflow" horzOverflow="overflow" vert="horz" wrap="square" lIns="71437" tIns="71437" rIns="71437" bIns="71437"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j-lt"/>
            <a:ea typeface="+mj-ea"/>
            <a:cs typeface="+mj-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j-lt"/>
            <a:ea typeface="+mj-ea"/>
            <a:cs typeface="+mj-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7601</TotalTime>
  <Words>2189</Words>
  <Application>Microsoft Macintosh PowerPoint</Application>
  <PresentationFormat>Custom</PresentationFormat>
  <Paragraphs>379</Paragraphs>
  <Slides>40</Slides>
  <Notes>3</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40</vt:i4>
      </vt:variant>
    </vt:vector>
  </HeadingPairs>
  <TitlesOfParts>
    <vt:vector size="50" baseType="lpstr">
      <vt:lpstr>Arial</vt:lpstr>
      <vt:lpstr>Arial Narrow</vt:lpstr>
      <vt:lpstr>Arial Narrow (Основной текст)</vt:lpstr>
      <vt:lpstr>Cambria Math</vt:lpstr>
      <vt:lpstr>Helvetica</vt:lpstr>
      <vt:lpstr>Helvetica Light</vt:lpstr>
      <vt:lpstr>Helvetica Neue</vt:lpstr>
      <vt:lpstr>Times New Roman</vt:lpstr>
      <vt:lpstr>Wingdings</vt:lpstr>
      <vt:lpstr>White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Владимир Кремлёв</dc:creator>
  <cp:lastModifiedBy>Microsoft Office User</cp:lastModifiedBy>
  <cp:revision>468</cp:revision>
  <dcterms:modified xsi:type="dcterms:W3CDTF">2020-06-09T19:28:59Z</dcterms:modified>
</cp:coreProperties>
</file>